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53"/>
  </p:notesMasterIdLst>
  <p:handoutMasterIdLst>
    <p:handoutMasterId r:id="rId54"/>
  </p:handoutMasterIdLst>
  <p:sldIdLst>
    <p:sldId id="1569" r:id="rId6"/>
    <p:sldId id="462" r:id="rId7"/>
    <p:sldId id="2632" r:id="rId8"/>
    <p:sldId id="2633" r:id="rId9"/>
    <p:sldId id="2678" r:id="rId10"/>
    <p:sldId id="2636" r:id="rId11"/>
    <p:sldId id="2676" r:id="rId12"/>
    <p:sldId id="1475" r:id="rId13"/>
    <p:sldId id="1551" r:id="rId14"/>
    <p:sldId id="2700" r:id="rId15"/>
    <p:sldId id="1526" r:id="rId16"/>
    <p:sldId id="2701" r:id="rId17"/>
    <p:sldId id="1363" r:id="rId18"/>
    <p:sldId id="1338" r:id="rId19"/>
    <p:sldId id="2702" r:id="rId20"/>
    <p:sldId id="1341" r:id="rId21"/>
    <p:sldId id="1418" r:id="rId22"/>
    <p:sldId id="1342" r:id="rId23"/>
    <p:sldId id="2703" r:id="rId24"/>
    <p:sldId id="1491" r:id="rId25"/>
    <p:sldId id="1493" r:id="rId26"/>
    <p:sldId id="2689" r:id="rId27"/>
    <p:sldId id="1550" r:id="rId28"/>
    <p:sldId id="2704" r:id="rId29"/>
    <p:sldId id="2697" r:id="rId30"/>
    <p:sldId id="2699" r:id="rId31"/>
    <p:sldId id="1490" r:id="rId32"/>
    <p:sldId id="2705" r:id="rId33"/>
    <p:sldId id="1575" r:id="rId34"/>
    <p:sldId id="2685" r:id="rId35"/>
    <p:sldId id="1347" r:id="rId36"/>
    <p:sldId id="1568" r:id="rId37"/>
    <p:sldId id="1577" r:id="rId38"/>
    <p:sldId id="2706" r:id="rId39"/>
    <p:sldId id="1572" r:id="rId40"/>
    <p:sldId id="1574" r:id="rId41"/>
    <p:sldId id="1573" r:id="rId42"/>
    <p:sldId id="2707" r:id="rId43"/>
    <p:sldId id="693" r:id="rId44"/>
    <p:sldId id="1571" r:id="rId45"/>
    <p:sldId id="1268" r:id="rId46"/>
    <p:sldId id="2708" r:id="rId47"/>
    <p:sldId id="660" r:id="rId48"/>
    <p:sldId id="2709" r:id="rId49"/>
    <p:sldId id="1499" r:id="rId50"/>
    <p:sldId id="355" r:id="rId51"/>
    <p:sldId id="288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1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9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9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4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5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01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0BD21C62-42E2-4A0C-AD92-F73E9AEE05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AC6A39D6-6E0C-45CE-81F4-651B60D14822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5581AAF0-C13B-44EE-9667-9CE85046B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2C46606-6673-4E53-8289-14EB5CD55A62}" type="slidenum">
              <a:rPr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0BD21C62-42E2-4A0C-AD92-F73E9AEE05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AC6A39D6-6E0C-45CE-81F4-651B60D14822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5581AAF0-C13B-44EE-9667-9CE85046B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2C46606-6673-4E53-8289-14EB5CD55A62}" type="slidenum">
              <a:rPr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74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79C31E0F-DCDD-42BC-95D0-B4BCEE4F1C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77CA4B73-D763-4EC4-BAE7-AC4E95B99D35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AB624F2D-D20C-472F-A57F-BFCFB5936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E32DE9D-1A0F-403D-A095-96FBCC0D11B5}" type="slidenum">
              <a:rPr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2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2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4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:a16="http://schemas.microsoft.com/office/drawing/2014/main" id="{591B9AA8-1C7B-498A-BAFB-B6A32132F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>
            <a:extLst>
              <a:ext uri="{FF2B5EF4-FFF2-40B4-BE49-F238E27FC236}">
                <a16:creationId xmlns:a16="http://schemas.microsoft.com/office/drawing/2014/main" id="{03AE0FEA-712F-4968-A24A-A07D0AE7CE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8004" name="灯片编号占位符 3">
            <a:extLst>
              <a:ext uri="{FF2B5EF4-FFF2-40B4-BE49-F238E27FC236}">
                <a16:creationId xmlns:a16="http://schemas.microsoft.com/office/drawing/2014/main" id="{3D69F1DB-C2A9-4951-B888-36E69899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0FF10F-1DEA-491D-BB1B-07415BC3E0D1}" type="slidenum">
              <a:rPr lang="zh-CN"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2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8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5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:a16="http://schemas.microsoft.com/office/drawing/2014/main" id="{AE487DC3-89D4-4AA2-BAFF-7277BCD567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>
            <a:extLst>
              <a:ext uri="{FF2B5EF4-FFF2-40B4-BE49-F238E27FC236}">
                <a16:creationId xmlns:a16="http://schemas.microsoft.com/office/drawing/2014/main" id="{A37D7F7A-2DF6-4D05-A472-1A7ECAED4B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>
            <a:extLst>
              <a:ext uri="{FF2B5EF4-FFF2-40B4-BE49-F238E27FC236}">
                <a16:creationId xmlns:a16="http://schemas.microsoft.com/office/drawing/2014/main" id="{21FD1D19-3C99-4817-8FE1-43CD6A382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963B4D0-BE2F-45EC-AE57-BE6B11C2368F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35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8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81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99499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406099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6251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367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241443" y="2409978"/>
            <a:ext cx="2167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5378" y="1900229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089175" y="3046558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面向对象编程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40289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295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2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90" r:id="rId10"/>
    <p:sldLayoutId id="2147483692" r:id="rId11"/>
    <p:sldLayoutId id="2147483693" r:id="rId12"/>
    <p:sldLayoutId id="2147483697" r:id="rId13"/>
    <p:sldLayoutId id="2147483698" r:id="rId14"/>
    <p:sldLayoutId id="214748369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201422" y="3086317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1436308" y="1588655"/>
            <a:ext cx="3362010" cy="336201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AA78795-269A-E803-C34E-18D7E905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220686"/>
            <a:ext cx="4390571" cy="8690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程序里的数据存储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E6C8CFA-3E1E-1E87-69C7-2C0A3B057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778" y="3273385"/>
            <a:ext cx="3328125" cy="563562"/>
          </a:xfrm>
        </p:spPr>
        <p:txBody>
          <a:bodyPr/>
          <a:lstStyle/>
          <a:p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  数组  二维数组 对象 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9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64B4-012F-28B0-0D6F-A5DB7BC3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面向对象编程是啥？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30D50B-86FB-29AE-0FC5-AD978CA4F7DE}"/>
              </a:ext>
            </a:extLst>
          </p:cNvPr>
          <p:cNvSpPr txBox="1"/>
          <p:nvPr/>
        </p:nvSpPr>
        <p:spPr>
          <a:xfrm>
            <a:off x="182470" y="868969"/>
            <a:ext cx="616482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万物皆对象，谁的数据谁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</a:t>
            </a:r>
            <a:r>
              <a:rPr lang="zh-CN" altLang="en-US" sz="18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66FA984-5743-B1D6-55CF-35C3E147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22" y="2353448"/>
            <a:ext cx="3442384" cy="2583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BFC1B5-994C-CC34-E852-C8F23EDF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40" y="2172929"/>
            <a:ext cx="4972058" cy="28380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8783E6-CB05-77BA-9E1C-211C64AD0AD6}"/>
              </a:ext>
            </a:extLst>
          </p:cNvPr>
          <p:cNvSpPr txBox="1"/>
          <p:nvPr/>
        </p:nvSpPr>
        <p:spPr>
          <a:xfrm>
            <a:off x="4996594" y="3252385"/>
            <a:ext cx="1591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三好市民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3ABB24-DEAD-B515-BBF9-B6D6EDEEE69B}"/>
              </a:ext>
            </a:extLst>
          </p:cNvPr>
          <p:cNvSpPr txBox="1"/>
          <p:nvPr/>
        </p:nvSpPr>
        <p:spPr>
          <a:xfrm>
            <a:off x="5232543" y="3645150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E2DC47-D39A-84BC-AEE1-4614F3F7AD0B}"/>
              </a:ext>
            </a:extLst>
          </p:cNvPr>
          <p:cNvSpPr txBox="1"/>
          <p:nvPr/>
        </p:nvSpPr>
        <p:spPr>
          <a:xfrm>
            <a:off x="5232542" y="4128820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3D60EE-27D9-71C7-4DC8-CA60718992B5}"/>
              </a:ext>
            </a:extLst>
          </p:cNvPr>
          <p:cNvSpPr txBox="1"/>
          <p:nvPr/>
        </p:nvSpPr>
        <p:spPr>
          <a:xfrm>
            <a:off x="5288078" y="4486377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1E12D9-1684-502B-482C-126C189BB70C}"/>
              </a:ext>
            </a:extLst>
          </p:cNvPr>
          <p:cNvSpPr txBox="1"/>
          <p:nvPr/>
        </p:nvSpPr>
        <p:spPr>
          <a:xfrm>
            <a:off x="5255177" y="285962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5CC7B1C-E99D-6F3F-F64A-E3C74468B6E1}"/>
              </a:ext>
            </a:extLst>
          </p:cNvPr>
          <p:cNvCxnSpPr>
            <a:cxnSpLocks/>
          </p:cNvCxnSpPr>
          <p:nvPr/>
        </p:nvCxnSpPr>
        <p:spPr>
          <a:xfrm>
            <a:off x="6411052" y="3136620"/>
            <a:ext cx="646842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FF62255-56AE-ADAB-DD06-323DC54264C8}"/>
              </a:ext>
            </a:extLst>
          </p:cNvPr>
          <p:cNvCxnSpPr>
            <a:cxnSpLocks/>
          </p:cNvCxnSpPr>
          <p:nvPr/>
        </p:nvCxnSpPr>
        <p:spPr>
          <a:xfrm flipH="1">
            <a:off x="6407008" y="4128819"/>
            <a:ext cx="646842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8A57AAAC-9BE5-744F-5382-1B07C883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3" y="2374189"/>
            <a:ext cx="1887487" cy="2399537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E26577E-A180-961C-F3FD-BFCEFF8D373E}"/>
              </a:ext>
            </a:extLst>
          </p:cNvPr>
          <p:cNvCxnSpPr>
            <a:cxnSpLocks/>
          </p:cNvCxnSpPr>
          <p:nvPr/>
        </p:nvCxnSpPr>
        <p:spPr>
          <a:xfrm>
            <a:off x="1987109" y="3136620"/>
            <a:ext cx="912313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4976269-46B0-2720-1A1B-865CD77851F4}"/>
              </a:ext>
            </a:extLst>
          </p:cNvPr>
          <p:cNvSpPr txBox="1"/>
          <p:nvPr/>
        </p:nvSpPr>
        <p:spPr>
          <a:xfrm>
            <a:off x="5273092" y="4128819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90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0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9" grpId="1"/>
      <p:bldP spid="20" grpId="0"/>
      <p:bldP spid="21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241DA398-FA8D-A7B3-EA29-7C58BBDEB195}"/>
              </a:ext>
            </a:extLst>
          </p:cNvPr>
          <p:cNvSpPr txBox="1">
            <a:spLocks/>
          </p:cNvSpPr>
          <p:nvPr/>
        </p:nvSpPr>
        <p:spPr>
          <a:xfrm>
            <a:off x="3697331" y="1073585"/>
            <a:ext cx="8408385" cy="3281899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400" dirty="0"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>
                <a:latin typeface="+mj-ea"/>
                <a:ea typeface="+mj-ea"/>
              </a:rPr>
              <a:t>、对象是啥？ 如何得到？</a:t>
            </a: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对象就是一种特殊的数据结构。对象是用类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new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出来的，有了类就可以创建出对象。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latin typeface="+mj-ea"/>
              </a:rPr>
              <a:t>2</a:t>
            </a:r>
            <a:r>
              <a:rPr lang="zh-CN" altLang="en-US" sz="1600" dirty="0">
                <a:latin typeface="+mj-ea"/>
              </a:rPr>
              <a:t>、面向对象编程这种套路是咋回事？</a:t>
            </a:r>
            <a:endParaRPr lang="en-US" altLang="zh-CN" sz="1600" dirty="0">
              <a:latin typeface="+mj-ea"/>
            </a:endParaRPr>
          </a:p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万物皆对象，谁的数据谁存储。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+mj-ea"/>
              <a:ea typeface="+mj-ea"/>
            </a:endParaRPr>
          </a:p>
          <a:p>
            <a:pPr marL="342883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1E47181-C252-31F5-F806-2D6FE27F719C}"/>
              </a:ext>
            </a:extLst>
          </p:cNvPr>
          <p:cNvSpPr txBox="1"/>
          <p:nvPr/>
        </p:nvSpPr>
        <p:spPr bwMode="auto">
          <a:xfrm>
            <a:off x="4143253" y="2276880"/>
            <a:ext cx="4858507" cy="133472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</a:t>
            </a:r>
            <a:r>
              <a:rPr lang="en-US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变量，</a:t>
            </a:r>
            <a:r>
              <a:rPr lang="zh-CN" altLang="en-US" sz="1100" dirty="0"/>
              <a:t>用来说明对象可以处理什么数据</a:t>
            </a:r>
            <a:br>
              <a:rPr lang="zh-CN" altLang="en-US" sz="1100" dirty="0"/>
            </a:br>
            <a:r>
              <a:rPr lang="zh-CN" altLang="en-US" sz="1100" dirty="0"/>
              <a:t>    </a:t>
            </a:r>
            <a:r>
              <a:rPr lang="zh-CN" altLang="zh-CN" sz="11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方法，</a:t>
            </a:r>
            <a:r>
              <a:rPr lang="zh-CN" altLang="en-US" sz="1100" dirty="0"/>
              <a:t>描述对象有什么功能，也就是可以对数据进行什么样的处理</a:t>
            </a:r>
            <a:b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...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D4B6576-814A-49E3-0E45-296A2BE2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969" y="2292929"/>
            <a:ext cx="1859551" cy="322461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对象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名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n-ea"/>
                <a:cs typeface="阿里巴巴普惠体" panose="00020600040101010101" pitchFamily="18" charset="-122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类名();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1A547A-FE86-C1D4-9B8A-A91DE25E5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234" y="4814899"/>
            <a:ext cx="1006111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学生数据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BD8128-9419-6BB2-756F-52420ECEC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376" y="4828347"/>
            <a:ext cx="1006111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阿里巴巴普惠体" panose="00020600040101010101" pitchFamily="18" charset="-122"/>
              </a:rPr>
              <a:t>汽车数据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6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2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01896-209B-4DA4-90E9-DC13E3C0D108}"/>
              </a:ext>
            </a:extLst>
          </p:cNvPr>
          <p:cNvSpPr txBox="1"/>
          <p:nvPr/>
        </p:nvSpPr>
        <p:spPr>
          <a:xfrm>
            <a:off x="576196" y="984664"/>
            <a:ext cx="221464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构造器是什么样子？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5FA6D4-0846-4D7D-ABF3-67A8E152DF73}"/>
              </a:ext>
            </a:extLst>
          </p:cNvPr>
          <p:cNvSpPr txBox="1"/>
          <p:nvPr/>
        </p:nvSpPr>
        <p:spPr>
          <a:xfrm>
            <a:off x="702909" y="1627490"/>
            <a:ext cx="2212516" cy="152060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973EC65-8CF3-4318-9337-3F59F20E2158}"/>
              </a:ext>
            </a:extLst>
          </p:cNvPr>
          <p:cNvSpPr txBox="1"/>
          <p:nvPr/>
        </p:nvSpPr>
        <p:spPr>
          <a:xfrm>
            <a:off x="3843986" y="993251"/>
            <a:ext cx="233686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构造器有什么特点？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4B67845-D098-4F1A-9413-B16EA2020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056" y="2140541"/>
            <a:ext cx="2454925" cy="27699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en-US" altLang="zh-CN" sz="1200" dirty="0">
              <a:solidFill>
                <a:srgbClr val="00627A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D7BA06-1166-41B0-ACDD-646BD8A91292}"/>
              </a:ext>
            </a:extLst>
          </p:cNvPr>
          <p:cNvSpPr txBox="1"/>
          <p:nvPr/>
        </p:nvSpPr>
        <p:spPr>
          <a:xfrm>
            <a:off x="7635411" y="1002132"/>
            <a:ext cx="4477174" cy="142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构造器的常见应用场景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创建对象时，同时完成对对象成员变量（属性）的初始化赋值。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3180464-9AB6-41E1-96A2-A4214567626D}"/>
              </a:ext>
            </a:extLst>
          </p:cNvPr>
          <p:cNvSpPr txBox="1"/>
          <p:nvPr/>
        </p:nvSpPr>
        <p:spPr>
          <a:xfrm>
            <a:off x="455679" y="4021098"/>
            <a:ext cx="7357362" cy="18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类默认就自带了一个无参构造器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38135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如果为类定义了有参数构造器，类默认的无参数构造器就没有了，此时如果还想用无参数构造器，就必须自己手写一个无参数构造器出来。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ABB1C802-42D9-4AEA-9BD5-34A476567C5C}"/>
              </a:ext>
            </a:extLst>
          </p:cNvPr>
          <p:cNvSpPr txBox="1"/>
          <p:nvPr/>
        </p:nvSpPr>
        <p:spPr>
          <a:xfrm>
            <a:off x="578327" y="3544601"/>
            <a:ext cx="221251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构造器的注意事项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7DB979-2F34-DEB5-5270-42EA1B910A7D}"/>
              </a:ext>
            </a:extLst>
          </p:cNvPr>
          <p:cNvSpPr txBox="1"/>
          <p:nvPr/>
        </p:nvSpPr>
        <p:spPr>
          <a:xfrm>
            <a:off x="3843986" y="1462226"/>
            <a:ext cx="383708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创建对象时，对象会去调用构造器。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4A4C69-2F0D-9349-5FDC-EFB17E1E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类的成分：构造器</a:t>
            </a:r>
          </a:p>
        </p:txBody>
      </p:sp>
    </p:spTree>
    <p:extLst>
      <p:ext uri="{BB962C8B-B14F-4D97-AF65-F5344CB8AC3E}">
        <p14:creationId xmlns:p14="http://schemas.microsoft.com/office/powerpoint/2010/main" val="19608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  <p:bldP spid="17" grpId="0" animBg="1"/>
      <p:bldP spid="12" grpId="0"/>
      <p:bldP spid="1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197089" y="1223128"/>
            <a:ext cx="7771391" cy="441174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35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17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755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/>
            </a:lvl4pPr>
            <a:lvl5pPr marL="2743131" indent="-30479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endParaRPr lang="en-US" altLang="zh-CN" dirty="0"/>
          </a:p>
          <a:p>
            <a:r>
              <a:rPr lang="zh-CN" altLang="en-US" dirty="0"/>
              <a:t>构造器长什么样子？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构造器在哪里调用，我们常用它来干嘛？</a:t>
            </a:r>
            <a:endParaRPr lang="en-US" altLang="zh-CN" dirty="0"/>
          </a:p>
          <a:p>
            <a:pPr marL="838185" lvl="1"/>
            <a:r>
              <a:rPr lang="zh-CN" altLang="en-US" sz="1400" b="1" dirty="0"/>
              <a:t>对象创建时，我们可以指定</a:t>
            </a:r>
            <a:r>
              <a:rPr lang="zh-CN" altLang="en-US" sz="1400" dirty="0"/>
              <a:t>对象去调用</a:t>
            </a:r>
            <a:r>
              <a:rPr lang="zh-CN" altLang="en-US" sz="1400" b="1" dirty="0"/>
              <a:t>哪个构造器执行。</a:t>
            </a:r>
          </a:p>
          <a:p>
            <a:pPr marL="838185" lvl="1"/>
            <a:r>
              <a:rPr lang="zh-CN" altLang="en-US" sz="1400" b="1" dirty="0"/>
              <a:t>构造器常用于完成对象初始化（常见的应用场景是完成对象的成员变量的初始化赋值）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构造器在使用时，有哪</a:t>
            </a:r>
            <a:r>
              <a:rPr lang="en-US" altLang="zh-CN" dirty="0"/>
              <a:t>2</a:t>
            </a:r>
            <a:r>
              <a:rPr lang="zh-CN" altLang="en-US" dirty="0"/>
              <a:t>个注意事项？</a:t>
            </a:r>
            <a:endParaRPr lang="en-US" altLang="zh-CN" dirty="0"/>
          </a:p>
          <a:p>
            <a:pPr marL="838185" lvl="1">
              <a:defRPr/>
            </a:pPr>
            <a:r>
              <a:rPr lang="zh-CN" altLang="en-US" sz="1400" dirty="0"/>
              <a:t>类默认就自带了一个无参构造器</a:t>
            </a:r>
            <a:endParaRPr lang="en-US" altLang="zh-CN" sz="1400" dirty="0"/>
          </a:p>
          <a:p>
            <a:pPr marL="838185" lvl="1">
              <a:defRPr/>
            </a:pPr>
            <a:r>
              <a:rPr lang="zh-CN" altLang="en-US" sz="1400" dirty="0"/>
              <a:t>如果为类定义了有参数构造器，类默认的无参数构造器就没有了，此时如果还想用无参数构造器，就必须自己手写一个无参数构造器出来。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9E042-E226-E904-08BD-387285E39463}"/>
              </a:ext>
            </a:extLst>
          </p:cNvPr>
          <p:cNvSpPr txBox="1"/>
          <p:nvPr/>
        </p:nvSpPr>
        <p:spPr>
          <a:xfrm>
            <a:off x="4857016" y="1630195"/>
            <a:ext cx="1559460" cy="923330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*/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900" dirty="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88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576196" y="857030"/>
            <a:ext cx="5359430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就是一个变量，可以用在方法中，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来拿到当前对象。</a:t>
            </a:r>
            <a:endParaRPr lang="en-US" altLang="zh-CN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1857028" y="1612415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4695649" y="1739373"/>
            <a:ext cx="2954831" cy="133472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2EBA87-FAFA-4871-9C12-7A42AFEB2FBD}"/>
              </a:ext>
            </a:extLst>
          </p:cNvPr>
          <p:cNvSpPr txBox="1"/>
          <p:nvPr/>
        </p:nvSpPr>
        <p:spPr>
          <a:xfrm>
            <a:off x="576196" y="1644988"/>
            <a:ext cx="3552814" cy="285821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printThis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6AC5B1-86CF-75B3-CD3E-1F03FC53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关键字是啥</a:t>
            </a:r>
          </a:p>
        </p:txBody>
      </p:sp>
    </p:spTree>
    <p:extLst>
      <p:ext uri="{BB962C8B-B14F-4D97-AF65-F5344CB8AC3E}">
        <p14:creationId xmlns:p14="http://schemas.microsoft.com/office/powerpoint/2010/main" val="3985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16BE76A1-6EBD-4D7C-A950-734B0FD4E0B1}"/>
              </a:ext>
            </a:extLst>
          </p:cNvPr>
          <p:cNvSpPr txBox="1"/>
          <p:nvPr/>
        </p:nvSpPr>
        <p:spPr>
          <a:xfrm>
            <a:off x="576196" y="810814"/>
            <a:ext cx="4415588" cy="51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824" indent="-359824">
              <a:lnSpc>
                <a:spcPct val="200000"/>
              </a:lnSpc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主要用来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解决：</a:t>
            </a:r>
            <a:r>
              <a:rPr lang="zh-CN" altLang="en-US" sz="1600" dirty="0">
                <a:solidFill>
                  <a:srgbClr val="C00000"/>
                </a:solidFill>
              </a:rPr>
              <a:t>变量名称冲突问题的。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C62C02-EEB8-4886-8843-582ED3BFFBA2}"/>
              </a:ext>
            </a:extLst>
          </p:cNvPr>
          <p:cNvSpPr txBox="1"/>
          <p:nvPr/>
        </p:nvSpPr>
        <p:spPr>
          <a:xfrm>
            <a:off x="2253793" y="113497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0B189-0644-4A30-9C63-EF22F01BD462}"/>
              </a:ext>
            </a:extLst>
          </p:cNvPr>
          <p:cNvSpPr txBox="1"/>
          <p:nvPr/>
        </p:nvSpPr>
        <p:spPr>
          <a:xfrm>
            <a:off x="670843" y="1545906"/>
            <a:ext cx="4927317" cy="311213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checkPass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if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score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&gt;= score){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恭喜您，考上哈佛，走向巅峰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else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不好意思，您没有考上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~~~"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96EDDA-8E32-7C24-E12D-D05F8389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有啥应用场景</a:t>
            </a:r>
          </a:p>
        </p:txBody>
      </p:sp>
    </p:spTree>
    <p:extLst>
      <p:ext uri="{BB962C8B-B14F-4D97-AF65-F5344CB8AC3E}">
        <p14:creationId xmlns:p14="http://schemas.microsoft.com/office/powerpoint/2010/main" val="19533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6808682-42ED-4D44-8399-A17D22DC0FC6}"/>
              </a:ext>
            </a:extLst>
          </p:cNvPr>
          <p:cNvSpPr txBox="1"/>
          <p:nvPr/>
        </p:nvSpPr>
        <p:spPr>
          <a:xfrm>
            <a:off x="4453441" y="1162440"/>
            <a:ext cx="7292808" cy="347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就是一个变量， 可以用在方法中 ，用来拿到当前对象；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哪个对象调用方法，</a:t>
            </a:r>
            <a:r>
              <a:rPr kumimoji="1"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就指向哪个对象，也就是拿到哪个对象。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kumimoji="1" lang="en-US" altLang="zh-CN" sz="1600" dirty="0">
                <a:latin typeface="Consolas" panose="020B0609020204030204" pitchFamily="49" charset="0"/>
              </a:rPr>
              <a:t>this</a:t>
            </a:r>
            <a:r>
              <a:rPr kumimoji="1" lang="zh-CN" altLang="en-US" sz="1600" dirty="0">
                <a:latin typeface="Consolas" panose="020B0609020204030204" pitchFamily="49" charset="0"/>
              </a:rPr>
              <a:t>关键字在实际开发中常用来干啥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用来解决对象的成员变量与方法内部变量的名称一样时，导致访问冲突问题的。</a:t>
            </a:r>
            <a:endParaRPr kumimoji="1"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7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400931" y="2461063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54940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5BA82B6-67FA-0508-0BF8-A989454F06A3}"/>
              </a:ext>
            </a:extLst>
          </p:cNvPr>
          <p:cNvSpPr txBox="1"/>
          <p:nvPr/>
        </p:nvSpPr>
        <p:spPr>
          <a:xfrm>
            <a:off x="3934460" y="3013501"/>
            <a:ext cx="6243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面向对象编程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0671FC-F713-4187-B29F-C06075BD6B71}"/>
              </a:ext>
            </a:extLst>
          </p:cNvPr>
          <p:cNvSpPr txBox="1"/>
          <p:nvPr/>
        </p:nvSpPr>
        <p:spPr>
          <a:xfrm>
            <a:off x="576196" y="978169"/>
            <a:ext cx="1061797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latin typeface="+mn-ea"/>
                <a:ea typeface="+mn-ea"/>
              </a:rPr>
              <a:t>面向对象的三大特征：</a:t>
            </a:r>
            <a:r>
              <a:rPr lang="zh-CN" altLang="en-US" sz="1600" dirty="0">
                <a:solidFill>
                  <a:srgbClr val="C00000"/>
                </a:solidFill>
                <a:latin typeface="+mn-ea"/>
                <a:ea typeface="+mn-ea"/>
              </a:rPr>
              <a:t>封装</a:t>
            </a:r>
            <a:r>
              <a:rPr lang="zh-CN" altLang="en-US" sz="1600" dirty="0">
                <a:latin typeface="+mn-ea"/>
                <a:ea typeface="+mn-ea"/>
              </a:rPr>
              <a:t>、继承、多态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+mn-ea"/>
                <a:ea typeface="+mn-ea"/>
              </a:rPr>
              <a:t>类就是一种封装。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9F2DDE9-A794-707D-5E89-082BDC6EA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9" y="2452608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09A37E-C984-9486-25B4-57A555FA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什么是封装？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4B4BA64-1945-52AD-47CB-4B16DCD6EDEC}"/>
              </a:ext>
            </a:extLst>
          </p:cNvPr>
          <p:cNvSpPr/>
          <p:nvPr/>
        </p:nvSpPr>
        <p:spPr>
          <a:xfrm rot="20700000">
            <a:off x="4199254" y="2910803"/>
            <a:ext cx="1247775" cy="600075"/>
          </a:xfrm>
          <a:custGeom>
            <a:avLst/>
            <a:gdLst>
              <a:gd name="connsiteX0" fmla="*/ 101489 w 1247775"/>
              <a:gd name="connsiteY0" fmla="*/ 99293 h 600075"/>
              <a:gd name="connsiteX1" fmla="*/ 101489 w 1247775"/>
              <a:gd name="connsiteY1" fmla="*/ 500782 h 600075"/>
              <a:gd name="connsiteX2" fmla="*/ 1146285 w 1247775"/>
              <a:gd name="connsiteY2" fmla="*/ 500782 h 600075"/>
              <a:gd name="connsiteX3" fmla="*/ 1146285 w 1247775"/>
              <a:gd name="connsiteY3" fmla="*/ 99293 h 600075"/>
              <a:gd name="connsiteX4" fmla="*/ 0 w 1247775"/>
              <a:gd name="connsiteY4" fmla="*/ 0 h 600075"/>
              <a:gd name="connsiteX5" fmla="*/ 1247775 w 1247775"/>
              <a:gd name="connsiteY5" fmla="*/ 0 h 600075"/>
              <a:gd name="connsiteX6" fmla="*/ 1247775 w 1247775"/>
              <a:gd name="connsiteY6" fmla="*/ 600075 h 600075"/>
              <a:gd name="connsiteX7" fmla="*/ 0 w 1247775"/>
              <a:gd name="connsiteY7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7775" h="600075">
                <a:moveTo>
                  <a:pt x="101489" y="99293"/>
                </a:moveTo>
                <a:lnTo>
                  <a:pt x="101489" y="500782"/>
                </a:lnTo>
                <a:lnTo>
                  <a:pt x="1146285" y="500782"/>
                </a:lnTo>
                <a:lnTo>
                  <a:pt x="1146285" y="99293"/>
                </a:lnTo>
                <a:close/>
                <a:moveTo>
                  <a:pt x="0" y="0"/>
                </a:moveTo>
                <a:lnTo>
                  <a:pt x="1247775" y="0"/>
                </a:lnTo>
                <a:lnTo>
                  <a:pt x="1247775" y="600075"/>
                </a:lnTo>
                <a:lnTo>
                  <a:pt x="0" y="600075"/>
                </a:lnTo>
                <a:close/>
              </a:path>
            </a:pathLst>
          </a:cu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F44776-12F1-8723-5910-B23F920ECBE3}"/>
              </a:ext>
            </a:extLst>
          </p:cNvPr>
          <p:cNvSpPr txBox="1"/>
          <p:nvPr/>
        </p:nvSpPr>
        <p:spPr>
          <a:xfrm rot="20700000">
            <a:off x="4472725" y="3010785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AD2B26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封装</a:t>
            </a:r>
            <a:endParaRPr lang="en-US" sz="2000" b="1" dirty="0">
              <a:solidFill>
                <a:srgbClr val="AD2B26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3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2A1CC528-17D7-1427-B987-66D9F249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96" y="2230739"/>
            <a:ext cx="3666778" cy="20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5718DD1-5824-B0B1-632F-27571B872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56" y="2099571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en-US" altLang="zh-CN" sz="105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ll</a:t>
            </a: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z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6E79B-3948-8FCD-3F64-C647943B7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96" y="1065970"/>
            <a:ext cx="4111312" cy="47523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BD621E77-85E9-A7BA-61FB-A5C3277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封装的设计要求</a:t>
            </a:r>
          </a:p>
        </p:txBody>
      </p:sp>
    </p:spTree>
    <p:extLst>
      <p:ext uri="{BB962C8B-B14F-4D97-AF65-F5344CB8AC3E}">
        <p14:creationId xmlns:p14="http://schemas.microsoft.com/office/powerpoint/2010/main" val="31201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76E79B-3948-8FCD-3F64-C647943B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" y="1084112"/>
            <a:ext cx="4247535" cy="490979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BD621E77-85E9-A7BA-61FB-A5C3277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封装的设计要求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6E89A5-0298-D1F9-0441-16041533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7581"/>
            <a:ext cx="3542856" cy="25288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F31A8C-C185-74B3-5FC0-56B92585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9" y="2351631"/>
            <a:ext cx="2480831" cy="2154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9B1487-9883-E9D5-904E-7E40105E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15" y="3261674"/>
            <a:ext cx="3108026" cy="233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0AA782-03B3-90A6-213B-80F30D282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8" y="2619050"/>
            <a:ext cx="4649007" cy="29056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6494FE-57E6-2017-B93D-195F0B1E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1" y="2297039"/>
            <a:ext cx="5997947" cy="3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F489C5D-BC1D-F90F-0614-71A0E106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179" y="2870419"/>
            <a:ext cx="6217642" cy="321722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String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double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0808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lang="zh-CN" altLang="zh-CN" sz="1050" b="1" i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lang="zh-CN" altLang="zh-CN" sz="1050" b="1" dirty="0">
                <a:solidFill>
                  <a:srgbClr val="008000"/>
                </a:solidFill>
                <a:latin typeface="Consolas" panose="020B0609020204030204" pitchFamily="49" charset="0"/>
                <a:ea typeface="JetBrains Mono"/>
              </a:rPr>
              <a:t>:"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(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chinese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JetBrains Mono"/>
              </a:rPr>
              <a:t>math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 / </a:t>
            </a:r>
            <a:r>
              <a:rPr lang="zh-CN" altLang="zh-CN" sz="105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2.0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45A371-CB3D-EEBB-6D49-2BEF49EB4327}"/>
              </a:ext>
            </a:extLst>
          </p:cNvPr>
          <p:cNvSpPr txBox="1"/>
          <p:nvPr/>
        </p:nvSpPr>
        <p:spPr>
          <a:xfrm>
            <a:off x="3989490" y="978476"/>
            <a:ext cx="7074750" cy="524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1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、什么是封装？</a:t>
            </a:r>
            <a:endParaRPr kumimoji="1" lang="en-US" altLang="zh-CN" sz="1600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就是用类设计对象处理某一个事物的数据时，应该把要处理的数据，以及处理这些数据的方法，设计到一个对象中去。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面向对象的三大特征：封装、继承、多态。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2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、封装的设计规范是什么样的？</a:t>
            </a:r>
            <a:endParaRPr kumimoji="1" lang="en-US" altLang="zh-CN" sz="16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合理隐藏，合理暴露。</a:t>
            </a: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+mn-ea"/>
                <a:cs typeface="阿里巴巴普惠体" panose="00020600040101010101" pitchFamily="18" charset="-122"/>
              </a:rPr>
              <a:t>3</a:t>
            </a:r>
            <a:r>
              <a:rPr kumimoji="1" lang="zh-CN" altLang="en-US" sz="1600" dirty="0">
                <a:latin typeface="+mn-ea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代码层面如何控对象的成员公开或隐藏？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公开成员，可以使用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public(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公开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隐藏成员，使用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private(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私有，隐藏</a:t>
            </a:r>
            <a:r>
              <a:rPr kumimoji="1" lang="en-US" altLang="zh-CN" sz="1400" b="1" dirty="0">
                <a:latin typeface="+mn-ea"/>
                <a:cs typeface="阿里巴巴普惠体" panose="00020600040101010101" pitchFamily="18" charset="-122"/>
              </a:rPr>
              <a:t>)</a:t>
            </a:r>
            <a:r>
              <a:rPr kumimoji="1" lang="zh-CN" altLang="en-US" sz="1400" b="1" dirty="0">
                <a:latin typeface="+mn-ea"/>
                <a:cs typeface="阿里巴巴普惠体" panose="00020600040101010101" pitchFamily="18" charset="-122"/>
              </a:rPr>
              <a:t> 进行修饰。</a:t>
            </a:r>
            <a:endParaRPr kumimoji="1" lang="en-US" altLang="zh-CN" sz="1400" b="1" dirty="0">
              <a:latin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5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7298078" y="2490559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8125444" y="2490559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E15F450-B8F9-EB49-23D0-29947394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3693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是一种特殊类，类中要满足如下需求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12D0DC-EAA2-8D88-A0E1-9AEBBF55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什么是实体类？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4638F5-A7D4-0552-8517-2D195EB2BDDF}"/>
              </a:ext>
            </a:extLst>
          </p:cNvPr>
          <p:cNvCxnSpPr/>
          <p:nvPr/>
        </p:nvCxnSpPr>
        <p:spPr>
          <a:xfrm>
            <a:off x="800117" y="2989927"/>
            <a:ext cx="4064506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F4E66C-0547-A121-DD7E-55E7DC15F6F3}"/>
              </a:ext>
            </a:extLst>
          </p:cNvPr>
          <p:cNvCxnSpPr/>
          <p:nvPr/>
        </p:nvCxnSpPr>
        <p:spPr>
          <a:xfrm>
            <a:off x="6031769" y="3035821"/>
            <a:ext cx="406525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25BA69-65DF-5FC2-DBF4-032A59701B7D}"/>
              </a:ext>
            </a:extLst>
          </p:cNvPr>
          <p:cNvGrpSpPr/>
          <p:nvPr/>
        </p:nvGrpSpPr>
        <p:grpSpPr>
          <a:xfrm>
            <a:off x="748916" y="1992049"/>
            <a:ext cx="734055" cy="734055"/>
            <a:chOff x="4499992" y="267494"/>
            <a:chExt cx="599448" cy="5994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95FB49-B990-9164-EE86-CDFD3326C41A}"/>
                </a:ext>
              </a:extLst>
            </p:cNvPr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B059D33-8A70-7BBF-8BEB-1706B92835A8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1EB8AA9-B2FE-B628-AD41-034EAEA641DF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2F931C96-5141-3B6A-D504-ADB1B2B30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50CDDC-B66D-63C2-06E5-9BB2B2F3B6C1}"/>
              </a:ext>
            </a:extLst>
          </p:cNvPr>
          <p:cNvGrpSpPr/>
          <p:nvPr/>
        </p:nvGrpSpPr>
        <p:grpSpPr>
          <a:xfrm>
            <a:off x="6000211" y="1916905"/>
            <a:ext cx="734055" cy="734055"/>
            <a:chOff x="5418452" y="307702"/>
            <a:chExt cx="599448" cy="59944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F8626E2-BF04-6018-AF2C-8D7F80A87E47}"/>
                </a:ext>
              </a:extLst>
            </p:cNvPr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A3C9C2-3CB1-F45B-84EC-DBB814616653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03B549C-DD4A-9F22-39F2-490FF1568D87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748B0DB9-0280-5B21-1D25-578C631CA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D82041-3D0D-2475-2862-B6921B826B7E}"/>
              </a:ext>
            </a:extLst>
          </p:cNvPr>
          <p:cNvSpPr txBox="1"/>
          <p:nvPr/>
        </p:nvSpPr>
        <p:spPr>
          <a:xfrm>
            <a:off x="1632322" y="1723338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417DA0-9E4B-B1FA-AF85-57019C4D64E7}"/>
              </a:ext>
            </a:extLst>
          </p:cNvPr>
          <p:cNvSpPr txBox="1"/>
          <p:nvPr/>
        </p:nvSpPr>
        <p:spPr>
          <a:xfrm>
            <a:off x="1632322" y="2092670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类中的成员变量全部私有，并提供</a:t>
            </a:r>
            <a:r>
              <a:rPr lang="en-US" altLang="zh-CN" dirty="0"/>
              <a:t>public</a:t>
            </a:r>
            <a:r>
              <a:rPr lang="zh-CN" altLang="en-US" dirty="0"/>
              <a:t>修饰的</a:t>
            </a:r>
            <a:r>
              <a:rPr lang="en-US" altLang="zh-CN" dirty="0"/>
              <a:t>getter/setter</a:t>
            </a:r>
            <a:r>
              <a:rPr lang="zh-CN" altLang="en-US" dirty="0"/>
              <a:t>方法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90FF73-EE7D-395E-B856-E710C77A075D}"/>
              </a:ext>
            </a:extLst>
          </p:cNvPr>
          <p:cNvSpPr txBox="1"/>
          <p:nvPr/>
        </p:nvSpPr>
        <p:spPr>
          <a:xfrm>
            <a:off x="6864722" y="1836766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54FCBE-FD0F-1D26-D028-3557D841D045}"/>
              </a:ext>
            </a:extLst>
          </p:cNvPr>
          <p:cNvSpPr txBox="1"/>
          <p:nvPr/>
        </p:nvSpPr>
        <p:spPr>
          <a:xfrm>
            <a:off x="6864722" y="2176715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类中需要提供一个无参数构造器，</a:t>
            </a:r>
            <a:endParaRPr lang="en-US" altLang="zh-CN" dirty="0"/>
          </a:p>
          <a:p>
            <a:r>
              <a:rPr lang="zh-CN" altLang="en-US" dirty="0"/>
              <a:t>有参数构造器可选</a:t>
            </a: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CEDCD6B8-42FD-9DB4-E59A-DF1892EC9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485" y="2005170"/>
            <a:ext cx="3294363" cy="4247317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private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private 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Person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getName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setName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String 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getAge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public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setAge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 panose="0200000900000000000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FE15F450-B8F9-EB49-23D0-29947394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3693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是一种特殊类，类中要满足如下需求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12D0DC-EAA2-8D88-A0E1-9AEBBF55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什么是实体类？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4638F5-A7D4-0552-8517-2D195EB2BDDF}"/>
              </a:ext>
            </a:extLst>
          </p:cNvPr>
          <p:cNvCxnSpPr/>
          <p:nvPr/>
        </p:nvCxnSpPr>
        <p:spPr>
          <a:xfrm>
            <a:off x="800117" y="2989927"/>
            <a:ext cx="4064506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F4E66C-0547-A121-DD7E-55E7DC15F6F3}"/>
              </a:ext>
            </a:extLst>
          </p:cNvPr>
          <p:cNvCxnSpPr/>
          <p:nvPr/>
        </p:nvCxnSpPr>
        <p:spPr>
          <a:xfrm>
            <a:off x="6031769" y="3035821"/>
            <a:ext cx="406525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25BA69-65DF-5FC2-DBF4-032A59701B7D}"/>
              </a:ext>
            </a:extLst>
          </p:cNvPr>
          <p:cNvGrpSpPr/>
          <p:nvPr/>
        </p:nvGrpSpPr>
        <p:grpSpPr>
          <a:xfrm>
            <a:off x="748916" y="1992049"/>
            <a:ext cx="734055" cy="734055"/>
            <a:chOff x="4499992" y="267494"/>
            <a:chExt cx="599448" cy="59944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95FB49-B990-9164-EE86-CDFD3326C41A}"/>
                </a:ext>
              </a:extLst>
            </p:cNvPr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0B059D33-8A70-7BBF-8BEB-1706B92835A8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1EB8AA9-B2FE-B628-AD41-034EAEA641DF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2F931C96-5141-3B6A-D504-ADB1B2B30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50CDDC-B66D-63C2-06E5-9BB2B2F3B6C1}"/>
              </a:ext>
            </a:extLst>
          </p:cNvPr>
          <p:cNvGrpSpPr/>
          <p:nvPr/>
        </p:nvGrpSpPr>
        <p:grpSpPr>
          <a:xfrm>
            <a:off x="6000211" y="1916905"/>
            <a:ext cx="734055" cy="734055"/>
            <a:chOff x="5418452" y="307702"/>
            <a:chExt cx="599448" cy="59944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F8626E2-BF04-6018-AF2C-8D7F80A87E47}"/>
                </a:ext>
              </a:extLst>
            </p:cNvPr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A3C9C2-3CB1-F45B-84EC-DBB814616653}"/>
                  </a:ext>
                </a:extLst>
              </p:cNvPr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603B549C-DD4A-9F22-39F2-490FF1568D87}"/>
                  </a:ext>
                </a:extLst>
              </p:cNvPr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3F6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748B0DB9-0280-5B21-1D25-578C631CA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D82041-3D0D-2475-2862-B6921B826B7E}"/>
              </a:ext>
            </a:extLst>
          </p:cNvPr>
          <p:cNvSpPr txBox="1"/>
          <p:nvPr/>
        </p:nvSpPr>
        <p:spPr>
          <a:xfrm>
            <a:off x="1632322" y="1723338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417DA0-9E4B-B1FA-AF85-57019C4D64E7}"/>
              </a:ext>
            </a:extLst>
          </p:cNvPr>
          <p:cNvSpPr txBox="1"/>
          <p:nvPr/>
        </p:nvSpPr>
        <p:spPr>
          <a:xfrm>
            <a:off x="1632322" y="2092670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类中的成员变量全部私有，并提供</a:t>
            </a:r>
            <a:r>
              <a:rPr lang="en-US" altLang="zh-CN" dirty="0"/>
              <a:t>public</a:t>
            </a:r>
            <a:r>
              <a:rPr lang="zh-CN" altLang="en-US" dirty="0"/>
              <a:t>修饰的</a:t>
            </a:r>
            <a:r>
              <a:rPr lang="en-US" altLang="zh-CN" dirty="0"/>
              <a:t>getter/setter</a:t>
            </a:r>
            <a:r>
              <a:rPr lang="zh-CN" altLang="en-US" dirty="0"/>
              <a:t>方法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90FF73-EE7D-395E-B856-E710C77A075D}"/>
              </a:ext>
            </a:extLst>
          </p:cNvPr>
          <p:cNvSpPr txBox="1"/>
          <p:nvPr/>
        </p:nvSpPr>
        <p:spPr>
          <a:xfrm>
            <a:off x="6864722" y="1836766"/>
            <a:ext cx="125071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要求</a:t>
            </a:r>
            <a:r>
              <a:rPr lang="en-US" altLang="zh-CN" b="1" spc="600" dirty="0">
                <a:solidFill>
                  <a:srgbClr val="1F3F6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54FCBE-FD0F-1D26-D028-3557D841D045}"/>
              </a:ext>
            </a:extLst>
          </p:cNvPr>
          <p:cNvSpPr txBox="1"/>
          <p:nvPr/>
        </p:nvSpPr>
        <p:spPr>
          <a:xfrm>
            <a:off x="6864722" y="2176715"/>
            <a:ext cx="328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类中需要提供一个无参数构造器，</a:t>
            </a:r>
            <a:endParaRPr lang="en-US" altLang="zh-CN" dirty="0"/>
          </a:p>
          <a:p>
            <a:r>
              <a:rPr lang="zh-CN" altLang="en-US" dirty="0"/>
              <a:t>有参数构造器可选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9B377D9-90B8-04C5-3D0E-488435E9427F}"/>
              </a:ext>
            </a:extLst>
          </p:cNvPr>
          <p:cNvSpPr txBox="1"/>
          <p:nvPr/>
        </p:nvSpPr>
        <p:spPr>
          <a:xfrm>
            <a:off x="4279062" y="4414708"/>
            <a:ext cx="2839494" cy="220156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StudentOperator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000" b="1" dirty="0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StudentOperator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(Student s){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  <a:r>
              <a:rPr lang="en-US" altLang="zh-CN" sz="1000" b="1" dirty="0" err="1">
                <a:solidFill>
                  <a:srgbClr val="000080"/>
                </a:solidFill>
                <a:latin typeface="Consolas" panose="020B0609020204030204" pitchFamily="49" charset="0"/>
                <a:ea typeface="JetBrains Mono"/>
              </a:rPr>
              <a:t>this.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= s;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10E273-9FB5-6751-E98A-5086B69DAFCB}"/>
              </a:ext>
            </a:extLst>
          </p:cNvPr>
          <p:cNvSpPr txBox="1"/>
          <p:nvPr/>
        </p:nvSpPr>
        <p:spPr>
          <a:xfrm>
            <a:off x="599265" y="3899417"/>
            <a:ext cx="943279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+mn-ea"/>
                <a:cs typeface="阿里巴巴普惠体" panose="00020600040101010101" pitchFamily="18" charset="-122"/>
              </a:rPr>
              <a:t>实体类的对象只负责数据存取，而对数据的处理交给其他类的对象来完成，以实现数据和数据业务处理相分离。</a:t>
            </a:r>
            <a:endParaRPr lang="en-US" altLang="zh-CN" sz="1400" dirty="0"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215EC2-D2A8-D55B-75F6-E179EC148A87}"/>
              </a:ext>
            </a:extLst>
          </p:cNvPr>
          <p:cNvSpPr txBox="1"/>
          <p:nvPr/>
        </p:nvSpPr>
        <p:spPr>
          <a:xfrm>
            <a:off x="576196" y="3349244"/>
            <a:ext cx="387180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sz="1600" dirty="0">
                <a:latin typeface="+mn-ea"/>
                <a:ea typeface="+mn-ea"/>
              </a:rPr>
              <a:t>实体类有啥应用场景？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33BE3CB-8BE2-E2F1-1E84-A798580C6F16}"/>
              </a:ext>
            </a:extLst>
          </p:cNvPr>
          <p:cNvSpPr txBox="1"/>
          <p:nvPr/>
        </p:nvSpPr>
        <p:spPr>
          <a:xfrm>
            <a:off x="837182" y="4414708"/>
            <a:ext cx="2045858" cy="200535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private double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score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 set</a:t>
            </a:r>
            <a:r>
              <a:rPr kumimoji="0" lang="en-US" altLang="zh-CN" sz="105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ter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方法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lang="en-US" altLang="zh-CN" sz="105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BD10918-23DD-B51A-FED9-8D6A40E55E5D}"/>
              </a:ext>
            </a:extLst>
          </p:cNvPr>
          <p:cNvSpPr txBox="1"/>
          <p:nvPr/>
        </p:nvSpPr>
        <p:spPr>
          <a:xfrm>
            <a:off x="933933" y="5436013"/>
            <a:ext cx="2358915" cy="1035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打印成绩是否及格的方法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 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打印成绩等级的方法</a:t>
            </a:r>
            <a:endParaRPr lang="en-US" altLang="zh-CN" sz="1000" i="1" dirty="0">
              <a:solidFill>
                <a:srgbClr val="80808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//</a:t>
            </a:r>
            <a:r>
              <a:rPr lang="zh-CN" altLang="en-US" sz="1000" i="1" dirty="0">
                <a:solidFill>
                  <a:srgbClr val="808080"/>
                </a:solidFill>
                <a:latin typeface="+mj-ea"/>
                <a:ea typeface="+mj-ea"/>
              </a:rPr>
              <a:t> </a:t>
            </a:r>
            <a:r>
              <a:rPr lang="en-US" altLang="zh-CN" sz="1000" i="1" dirty="0">
                <a:solidFill>
                  <a:srgbClr val="808080"/>
                </a:solidFill>
                <a:latin typeface="+mj-ea"/>
                <a:ea typeface="+mj-ea"/>
              </a:rPr>
              <a:t>...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endParaRPr lang="zh-CN" altLang="en-US" sz="10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5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9049 0.0143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5" grpId="0"/>
      <p:bldP spid="26" grpId="0"/>
      <p:bldP spid="56" grpId="0" animBg="1"/>
      <p:bldP spid="60" grpId="0"/>
      <p:bldP spid="6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B7FABE5-4700-FF54-3557-011EC9BC6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782025" cy="3962399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什么是实体类？ 有啥特点？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成员变量必须私有，且要为他们提供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get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set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方法；必须有无参数构造器 。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仅仅只是一个用来保存数据的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effectLst/>
                <a:latin typeface="+mj-ea"/>
                <a:ea typeface="+mj-ea"/>
                <a:cs typeface="阿里巴巴普惠体" panose="00020600040101010101" pitchFamily="18" charset="-122"/>
              </a:rPr>
              <a:t>类，可以用它创建对象，保存某个事物的数据。</a:t>
            </a:r>
            <a:endParaRPr lang="en-US" altLang="zh-CN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实体类有啥应用场景？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阿里巴巴普惠体" panose="00020600040101010101" pitchFamily="18" charset="-122"/>
              </a:rPr>
              <a:t>实体类对应的是软件开发里现在比较流行的开发方式，数据和数据的业务处理相分离</a:t>
            </a:r>
          </a:p>
        </p:txBody>
      </p:sp>
    </p:spTree>
    <p:extLst>
      <p:ext uri="{BB962C8B-B14F-4D97-AF65-F5344CB8AC3E}">
        <p14:creationId xmlns:p14="http://schemas.microsoft.com/office/powerpoint/2010/main" val="6595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615089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677176" y="3605564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6582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613844" y="2061310"/>
            <a:ext cx="352127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静态变量（类变量）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516342" y="1619828"/>
            <a:ext cx="485506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成员变量按照有无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修饰，分为两种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DF0C8-8F71-CD41-9564-3C2836846913}"/>
              </a:ext>
            </a:extLst>
          </p:cNvPr>
          <p:cNvSpPr txBox="1"/>
          <p:nvPr/>
        </p:nvSpPr>
        <p:spPr>
          <a:xfrm>
            <a:off x="613843" y="2542132"/>
            <a:ext cx="248279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实例变量（对象的变量）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0FBBA5-E2B1-A61A-831C-076912A05CB1}"/>
              </a:ext>
            </a:extLst>
          </p:cNvPr>
          <p:cNvSpPr txBox="1"/>
          <p:nvPr/>
        </p:nvSpPr>
        <p:spPr>
          <a:xfrm>
            <a:off x="576196" y="926105"/>
            <a:ext cx="5022208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叫静态，可以修饰成员变量、成员方法。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B8E753-3BC5-3FD7-5411-D96680E0D18E}"/>
              </a:ext>
            </a:extLst>
          </p:cNvPr>
          <p:cNvSpPr txBox="1"/>
          <p:nvPr/>
        </p:nvSpPr>
        <p:spPr>
          <a:xfrm>
            <a:off x="739607" y="3211677"/>
            <a:ext cx="2642435" cy="200163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static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93B2B98-227E-B965-1D98-BA4AD1B6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07" y="3208544"/>
            <a:ext cx="2027096" cy="1371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EC1F09-8872-70BF-6C4C-D65AF18B3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77" y="3154348"/>
            <a:ext cx="1577477" cy="937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578635-9145-DE39-CC92-F57CF11BC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77" y="4420606"/>
            <a:ext cx="1577477" cy="937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DEAC77D-968B-9DF4-6174-29A0C9AB8354}"/>
              </a:ext>
            </a:extLst>
          </p:cNvPr>
          <p:cNvCxnSpPr>
            <a:cxnSpLocks/>
          </p:cNvCxnSpPr>
          <p:nvPr/>
        </p:nvCxnSpPr>
        <p:spPr>
          <a:xfrm flipH="1">
            <a:off x="5190355" y="3209192"/>
            <a:ext cx="2098922" cy="70860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B531F5A-EBA9-6BD7-153B-4BF379114F02}"/>
              </a:ext>
            </a:extLst>
          </p:cNvPr>
          <p:cNvCxnSpPr>
            <a:cxnSpLocks/>
          </p:cNvCxnSpPr>
          <p:nvPr/>
        </p:nvCxnSpPr>
        <p:spPr>
          <a:xfrm flipH="1" flipV="1">
            <a:off x="5197754" y="4015962"/>
            <a:ext cx="2091523" cy="52855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65D8E494-A4B3-5DE1-76C9-91224D006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07" y="4760499"/>
            <a:ext cx="2027096" cy="78925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7F6E382-42DD-521E-D947-184DB7B14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07" y="5694542"/>
            <a:ext cx="1818835" cy="38529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01F3134-E5EF-5F3C-4BAE-C838A8FD7CFC}"/>
              </a:ext>
            </a:extLst>
          </p:cNvPr>
          <p:cNvSpPr/>
          <p:nvPr/>
        </p:nvSpPr>
        <p:spPr>
          <a:xfrm>
            <a:off x="1033352" y="3835832"/>
            <a:ext cx="676774" cy="25746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D74BD5-3DF3-E7E2-9A55-2B62C183BE84}"/>
              </a:ext>
            </a:extLst>
          </p:cNvPr>
          <p:cNvSpPr txBox="1"/>
          <p:nvPr/>
        </p:nvSpPr>
        <p:spPr>
          <a:xfrm>
            <a:off x="1095424" y="3530153"/>
            <a:ext cx="1431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静态变量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966CE9-C4E0-01D5-DE75-EFE8F1514B55}"/>
              </a:ext>
            </a:extLst>
          </p:cNvPr>
          <p:cNvSpPr txBox="1"/>
          <p:nvPr/>
        </p:nvSpPr>
        <p:spPr>
          <a:xfrm>
            <a:off x="1082331" y="4387356"/>
            <a:ext cx="2004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实例变量（对象的变量）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10D9A-D712-F3F2-906A-2F81F3C4A02E}"/>
              </a:ext>
            </a:extLst>
          </p:cNvPr>
          <p:cNvSpPr txBox="1"/>
          <p:nvPr/>
        </p:nvSpPr>
        <p:spPr>
          <a:xfrm>
            <a:off x="3567885" y="3721554"/>
            <a:ext cx="5829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</a:t>
            </a:r>
            <a:r>
              <a:rPr lang="en-US" altLang="zh-CN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修饰，属于类，在计算机里只有一份，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会被类的全部对象共享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7C9B9A-9F29-BD5E-E06A-B99A048A50DE}"/>
              </a:ext>
            </a:extLst>
          </p:cNvPr>
          <p:cNvSpPr txBox="1"/>
          <p:nvPr/>
        </p:nvSpPr>
        <p:spPr>
          <a:xfrm>
            <a:off x="3567885" y="4478197"/>
            <a:ext cx="6125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：无</a:t>
            </a:r>
            <a:r>
              <a:rPr lang="en-US" altLang="zh-CN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属于每个对象的</a:t>
            </a:r>
            <a:r>
              <a:rPr lang="zh-CN" altLang="en-US" sz="1400" dirty="0">
                <a:solidFill>
                  <a:schemeClr val="tx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6DFFE1-61D9-A465-628A-943287CD2D55}"/>
              </a:ext>
            </a:extLst>
          </p:cNvPr>
          <p:cNvSpPr/>
          <p:nvPr/>
        </p:nvSpPr>
        <p:spPr>
          <a:xfrm>
            <a:off x="908659" y="3530153"/>
            <a:ext cx="2178641" cy="67295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C8FF2F0-AA47-6871-216B-2B9ED881A1AE}"/>
              </a:ext>
            </a:extLst>
          </p:cNvPr>
          <p:cNvCxnSpPr>
            <a:cxnSpLocks/>
          </p:cNvCxnSpPr>
          <p:nvPr/>
        </p:nvCxnSpPr>
        <p:spPr>
          <a:xfrm flipV="1">
            <a:off x="3096632" y="3857298"/>
            <a:ext cx="489914" cy="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0A4B19-CB8B-ED76-204E-B65354A4AB70}"/>
              </a:ext>
            </a:extLst>
          </p:cNvPr>
          <p:cNvSpPr/>
          <p:nvPr/>
        </p:nvSpPr>
        <p:spPr>
          <a:xfrm>
            <a:off x="908659" y="4307220"/>
            <a:ext cx="2178641" cy="67295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DDAF9F-5973-03F4-DE10-A3CA1AE26472}"/>
              </a:ext>
            </a:extLst>
          </p:cNvPr>
          <p:cNvCxnSpPr>
            <a:cxnSpLocks/>
          </p:cNvCxnSpPr>
          <p:nvPr/>
        </p:nvCxnSpPr>
        <p:spPr>
          <a:xfrm flipV="1">
            <a:off x="3096632" y="4634365"/>
            <a:ext cx="489914" cy="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6F9A8445-1176-53AC-3D6E-7BD08D41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15262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527 L -0.0724 -0.21574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973 L -0.04219 -0.2550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1" grpId="0"/>
      <p:bldP spid="17" grpId="0"/>
      <p:bldP spid="22" grpId="0" animBg="1"/>
      <p:bldP spid="29" grpId="0" animBg="1"/>
      <p:bldP spid="30" grpId="0" animBg="1"/>
      <p:bldP spid="31" grpId="0" animBg="1"/>
      <p:bldP spid="20" grpId="0"/>
      <p:bldP spid="21" grpId="0"/>
      <p:bldP spid="15" grpId="0"/>
      <p:bldP spid="15" grpId="1"/>
      <p:bldP spid="16" grpId="0"/>
      <p:bldP spid="16" grpId="1"/>
      <p:bldP spid="2" grpId="0" animBg="1"/>
      <p:bldP spid="2" grpId="1" animBg="1"/>
      <p:bldP spid="32" grpId="0" animBg="1"/>
      <p:bldP spid="3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1778671-EB0D-41E7-A105-2CD3206D804E}"/>
              </a:ext>
            </a:extLst>
          </p:cNvPr>
          <p:cNvSpPr txBox="1"/>
          <p:nvPr/>
        </p:nvSpPr>
        <p:spPr>
          <a:xfrm>
            <a:off x="576196" y="894080"/>
            <a:ext cx="746771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对象是一种特殊的数据结构，可以用来记住一个事物的数据，从而代表该事物。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5537DE1-4FF1-BA85-5FC1-590FB038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64" y="4724836"/>
            <a:ext cx="5078963" cy="9566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6CF49F-8E3C-549A-154E-0B8CA9C2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13" y="3498973"/>
            <a:ext cx="5078964" cy="8950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C97C65-F790-B35E-8391-4CBAD2F8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7" y="336399"/>
            <a:ext cx="2055244" cy="474415"/>
          </a:xfrm>
        </p:spPr>
        <p:txBody>
          <a:bodyPr/>
          <a:lstStyle/>
          <a:p>
            <a:r>
              <a:rPr lang="zh-CN" altLang="en-US" dirty="0"/>
              <a:t>啥是对象？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5D51464-BD4A-37C8-657A-4C07A1B3C0B2}"/>
              </a:ext>
            </a:extLst>
          </p:cNvPr>
          <p:cNvSpPr/>
          <p:nvPr/>
        </p:nvSpPr>
        <p:spPr>
          <a:xfrm>
            <a:off x="727200" y="1711967"/>
            <a:ext cx="1377522" cy="400901"/>
          </a:xfrm>
          <a:prstGeom prst="roundRect">
            <a:avLst/>
          </a:prstGeom>
          <a:solidFill>
            <a:srgbClr val="F9FBF9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max =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99903350-B0A8-1EC3-DA19-A7D516D6219C}"/>
              </a:ext>
            </a:extLst>
          </p:cNvPr>
          <p:cNvSpPr/>
          <p:nvPr/>
        </p:nvSpPr>
        <p:spPr>
          <a:xfrm>
            <a:off x="1415961" y="2423976"/>
            <a:ext cx="3125559" cy="670342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牛二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西门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en-US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全蛋</a:t>
            </a:r>
            <a:endParaRPr lang="en-US" altLang="zh-CN" sz="1200" dirty="0">
              <a:solidFill>
                <a:srgbClr val="1750EB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names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牛二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西门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AEA977B6-B112-7F90-B76F-AAE5D5F36DE9}"/>
              </a:ext>
            </a:extLst>
          </p:cNvPr>
          <p:cNvSpPr/>
          <p:nvPr/>
        </p:nvSpPr>
        <p:spPr>
          <a:xfrm>
            <a:off x="8223159" y="3005667"/>
            <a:ext cx="3566285" cy="2921000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args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创建赵丽颖的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s1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赵丽颖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36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165.0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44.6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创建杨幂的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s2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杨幂</a:t>
            </a:r>
            <a:r>
              <a:rPr lang="zh-CN" altLang="zh-CN" sz="11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37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166.5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45.0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2" grpId="0" animBg="1"/>
      <p:bldP spid="63" grpId="0" animBg="1"/>
      <p:bldP spid="6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520808" y="812512"/>
            <a:ext cx="240431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成员变量的执行原理</a:t>
            </a: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9365" y="1318368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6847223" y="1360671"/>
            <a:ext cx="5266102" cy="2683853"/>
            <a:chOff x="6567270" y="1067231"/>
            <a:chExt cx="2531442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2087" y="4307499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4324031" y="1360672"/>
            <a:ext cx="2117805" cy="2877470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5265552" y="4251567"/>
            <a:ext cx="6553245" cy="1236965"/>
            <a:chOff x="665231" y="3579862"/>
            <a:chExt cx="3572744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231" y="4505452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6962010" y="4515191"/>
            <a:ext cx="1099419" cy="600164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4691413" y="1602749"/>
            <a:ext cx="1376411" cy="1938992"/>
          </a:xfrm>
          <a:prstGeom prst="rect">
            <a:avLst/>
          </a:prstGeom>
          <a:solidFill>
            <a:srgbClr val="F9FBF9"/>
          </a:solidFill>
          <a:ln w="952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8300956" y="4487898"/>
            <a:ext cx="2139850" cy="938719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7978460" y="1704537"/>
            <a:ext cx="1567033" cy="94212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4949881" y="190727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4841486" y="1635485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4915655" y="1868883"/>
            <a:ext cx="1008329" cy="3218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4648239" y="1331488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/>
          <p:nvPr/>
        </p:nvCxnSpPr>
        <p:spPr>
          <a:xfrm>
            <a:off x="7974772" y="2345418"/>
            <a:ext cx="15670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8187930" y="2381857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</p:cNvCxnSpPr>
          <p:nvPr/>
        </p:nvCxnSpPr>
        <p:spPr>
          <a:xfrm>
            <a:off x="9377955" y="2541834"/>
            <a:ext cx="17417" cy="1918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4838961" y="2682103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4933885" y="2933843"/>
            <a:ext cx="1008329" cy="3218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DA8BDD-1731-A1EA-0BB5-E684AAAC87F6}"/>
              </a:ext>
            </a:extLst>
          </p:cNvPr>
          <p:cNvSpPr/>
          <p:nvPr/>
        </p:nvSpPr>
        <p:spPr>
          <a:xfrm>
            <a:off x="7276017" y="2883640"/>
            <a:ext cx="1567033" cy="101450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62154CC-C929-C6D9-BCFE-1C1842C411AD}"/>
              </a:ext>
            </a:extLst>
          </p:cNvPr>
          <p:cNvSpPr txBox="1"/>
          <p:nvPr/>
        </p:nvSpPr>
        <p:spPr>
          <a:xfrm>
            <a:off x="7184465" y="263514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E2CF629-59D4-7613-9598-595B8D38007E}"/>
              </a:ext>
            </a:extLst>
          </p:cNvPr>
          <p:cNvCxnSpPr/>
          <p:nvPr/>
        </p:nvCxnSpPr>
        <p:spPr>
          <a:xfrm>
            <a:off x="7276016" y="3608191"/>
            <a:ext cx="15670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D107CBA-BD7E-BF89-96E7-3DB56B7DBF02}"/>
              </a:ext>
            </a:extLst>
          </p:cNvPr>
          <p:cNvCxnSpPr>
            <a:cxnSpLocks/>
          </p:cNvCxnSpPr>
          <p:nvPr/>
        </p:nvCxnSpPr>
        <p:spPr>
          <a:xfrm>
            <a:off x="8577153" y="3832147"/>
            <a:ext cx="0" cy="628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</p:cNvCxnSpPr>
          <p:nvPr/>
        </p:nvCxnSpPr>
        <p:spPr>
          <a:xfrm>
            <a:off x="5701689" y="2807162"/>
            <a:ext cx="1546481" cy="15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3E188191-AC59-7ECD-A91A-A5CBAC0584CE}"/>
              </a:ext>
            </a:extLst>
          </p:cNvPr>
          <p:cNvSpPr txBox="1"/>
          <p:nvPr/>
        </p:nvSpPr>
        <p:spPr>
          <a:xfrm>
            <a:off x="7441627" y="3610700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CA3CD25-B21F-CA4B-DD76-7D65966EC475}"/>
              </a:ext>
            </a:extLst>
          </p:cNvPr>
          <p:cNvSpPr txBox="1"/>
          <p:nvPr/>
        </p:nvSpPr>
        <p:spPr>
          <a:xfrm>
            <a:off x="7867963" y="1457628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5B6EED6-46D2-141A-BE6A-C8BF2D0E94CC}"/>
              </a:ext>
            </a:extLst>
          </p:cNvPr>
          <p:cNvSpPr txBox="1"/>
          <p:nvPr/>
        </p:nvSpPr>
        <p:spPr>
          <a:xfrm>
            <a:off x="5015722" y="2970020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4eec7777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22EEA00-EC17-4B2A-F5CC-5364C96A03CB}"/>
              </a:ext>
            </a:extLst>
          </p:cNvPr>
          <p:cNvSpPr txBox="1"/>
          <p:nvPr/>
        </p:nvSpPr>
        <p:spPr>
          <a:xfrm>
            <a:off x="8463209" y="4759330"/>
            <a:ext cx="1589881" cy="5292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static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0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0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</a:t>
            </a:r>
            <a:r>
              <a:rPr lang="zh-CN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768343" y="1762443"/>
            <a:ext cx="215842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>
            <a:extLst>
              <a:ext uri="{FF2B5EF4-FFF2-40B4-BE49-F238E27FC236}">
                <a16:creationId xmlns:a16="http://schemas.microsoft.com/office/drawing/2014/main" id="{EE0AC874-C91B-482B-652C-BA5E92E2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5" y="1344464"/>
            <a:ext cx="3965932" cy="3785652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、类变量的用法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类名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静态变量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推荐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袁华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静态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变量（不推荐）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s1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马冬梅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s2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秋雅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、实例变量的用法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对象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实例变量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18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23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// System.out.println(Student.age); //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报错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C50D54A-A3D7-FA5F-5682-45D4A3E1E594}"/>
              </a:ext>
            </a:extLst>
          </p:cNvPr>
          <p:cNvSpPr/>
          <p:nvPr/>
        </p:nvSpPr>
        <p:spPr>
          <a:xfrm>
            <a:off x="157915" y="2004492"/>
            <a:ext cx="3993398" cy="16439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C4153EF-6482-4999-DC03-648BEB95965F}"/>
              </a:ext>
            </a:extLst>
          </p:cNvPr>
          <p:cNvSpPr/>
          <p:nvPr/>
        </p:nvSpPr>
        <p:spPr>
          <a:xfrm>
            <a:off x="170185" y="2466886"/>
            <a:ext cx="3965932" cy="14699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6254D20-9026-FD24-D9E3-954DA4631261}"/>
              </a:ext>
            </a:extLst>
          </p:cNvPr>
          <p:cNvSpPr/>
          <p:nvPr/>
        </p:nvSpPr>
        <p:spPr>
          <a:xfrm>
            <a:off x="154267" y="2613408"/>
            <a:ext cx="3965931" cy="1911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D594521-8406-2F5A-C44D-27AF346919E2}"/>
              </a:ext>
            </a:extLst>
          </p:cNvPr>
          <p:cNvSpPr/>
          <p:nvPr/>
        </p:nvSpPr>
        <p:spPr>
          <a:xfrm>
            <a:off x="185380" y="2953480"/>
            <a:ext cx="3965932" cy="13284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F2DCB97-B3F2-2086-C190-F87FCA00BADB}"/>
              </a:ext>
            </a:extLst>
          </p:cNvPr>
          <p:cNvSpPr/>
          <p:nvPr/>
        </p:nvSpPr>
        <p:spPr>
          <a:xfrm>
            <a:off x="162276" y="3113411"/>
            <a:ext cx="3953719" cy="15580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EBD848-305B-8669-5234-87C80590663B}"/>
              </a:ext>
            </a:extLst>
          </p:cNvPr>
          <p:cNvSpPr/>
          <p:nvPr/>
        </p:nvSpPr>
        <p:spPr>
          <a:xfrm>
            <a:off x="154267" y="3399058"/>
            <a:ext cx="3997866" cy="14136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3D3D7FC-0CB3-FAFC-00FC-3A516445BDEF}"/>
              </a:ext>
            </a:extLst>
          </p:cNvPr>
          <p:cNvSpPr/>
          <p:nvPr/>
        </p:nvSpPr>
        <p:spPr>
          <a:xfrm>
            <a:off x="177783" y="3559322"/>
            <a:ext cx="3965932" cy="17619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2317320-15C8-DBAB-01E4-D78CEBCB1155}"/>
              </a:ext>
            </a:extLst>
          </p:cNvPr>
          <p:cNvSpPr/>
          <p:nvPr/>
        </p:nvSpPr>
        <p:spPr>
          <a:xfrm>
            <a:off x="164001" y="4174477"/>
            <a:ext cx="3973235" cy="28334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05965EE-F735-F1BC-6BA6-90C67EAAAB56}"/>
              </a:ext>
            </a:extLst>
          </p:cNvPr>
          <p:cNvSpPr/>
          <p:nvPr/>
        </p:nvSpPr>
        <p:spPr>
          <a:xfrm>
            <a:off x="154988" y="4458454"/>
            <a:ext cx="3981128" cy="19024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292798-D6D7-0EE7-3E9D-68268EE1E344}"/>
              </a:ext>
            </a:extLst>
          </p:cNvPr>
          <p:cNvSpPr txBox="1"/>
          <p:nvPr/>
        </p:nvSpPr>
        <p:spPr>
          <a:xfrm>
            <a:off x="8094792" y="1689032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AA70F9A-8FEE-2679-91CC-4AC7E6600E48}"/>
              </a:ext>
            </a:extLst>
          </p:cNvPr>
          <p:cNvSpPr/>
          <p:nvPr/>
        </p:nvSpPr>
        <p:spPr>
          <a:xfrm>
            <a:off x="8187930" y="1904157"/>
            <a:ext cx="1085390" cy="3048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083336-544A-1A3F-7B55-44A25ACE08B6}"/>
              </a:ext>
            </a:extLst>
          </p:cNvPr>
          <p:cNvSpPr txBox="1"/>
          <p:nvPr/>
        </p:nvSpPr>
        <p:spPr>
          <a:xfrm>
            <a:off x="7398081" y="2939192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082B130-DA95-1B4F-FEF3-675E1C2424F0}"/>
              </a:ext>
            </a:extLst>
          </p:cNvPr>
          <p:cNvSpPr/>
          <p:nvPr/>
        </p:nvSpPr>
        <p:spPr>
          <a:xfrm>
            <a:off x="7491219" y="3154317"/>
            <a:ext cx="1085390" cy="3048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D7B6655-15DA-7705-AAC8-94787B294A0B}"/>
              </a:ext>
            </a:extLst>
          </p:cNvPr>
          <p:cNvSpPr/>
          <p:nvPr/>
        </p:nvSpPr>
        <p:spPr>
          <a:xfrm>
            <a:off x="10113045" y="2889646"/>
            <a:ext cx="1206918" cy="588716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653E145-D798-3813-03CB-1447554DA5B3}"/>
              </a:ext>
            </a:extLst>
          </p:cNvPr>
          <p:cNvSpPr txBox="1"/>
          <p:nvPr/>
        </p:nvSpPr>
        <p:spPr>
          <a:xfrm>
            <a:off x="10005521" y="2560803"/>
            <a:ext cx="1775606" cy="28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static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ABBDF3C-D3FC-C696-639D-8D9AC0EC68FA}"/>
              </a:ext>
            </a:extLst>
          </p:cNvPr>
          <p:cNvSpPr txBox="1"/>
          <p:nvPr/>
        </p:nvSpPr>
        <p:spPr>
          <a:xfrm>
            <a:off x="10385778" y="2993154"/>
            <a:ext cx="69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null</a:t>
            </a:r>
            <a:endParaRPr lang="zh-CN" altLang="en-US" dirty="0"/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9B5B4670-3DE6-B9CA-8B10-20938999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987" y="1928131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1">
            <a:extLst>
              <a:ext uri="{FF2B5EF4-FFF2-40B4-BE49-F238E27FC236}">
                <a16:creationId xmlns:a16="http://schemas.microsoft.com/office/drawing/2014/main" id="{0AE84CFE-04DB-C709-1401-49BE06E14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8854" y="3171296"/>
            <a:ext cx="24177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4D8300F-06ED-B124-AFA1-7951C0614D8F}"/>
              </a:ext>
            </a:extLst>
          </p:cNvPr>
          <p:cNvCxnSpPr>
            <a:cxnSpLocks/>
          </p:cNvCxnSpPr>
          <p:nvPr/>
        </p:nvCxnSpPr>
        <p:spPr>
          <a:xfrm flipV="1">
            <a:off x="9735810" y="3453738"/>
            <a:ext cx="391273" cy="140224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E0150CA-4984-0443-0A5D-FE1B8FB67196}"/>
              </a:ext>
            </a:extLst>
          </p:cNvPr>
          <p:cNvSpPr txBox="1"/>
          <p:nvPr/>
        </p:nvSpPr>
        <p:spPr>
          <a:xfrm>
            <a:off x="10212138" y="2987026"/>
            <a:ext cx="1107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马冬梅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1">
            <a:extLst>
              <a:ext uri="{FF2B5EF4-FFF2-40B4-BE49-F238E27FC236}">
                <a16:creationId xmlns:a16="http://schemas.microsoft.com/office/drawing/2014/main" id="{C6B764B9-E055-9F46-F82A-E9E15CA9A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219" y="1942948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23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D9B01C9-A842-B046-B6F7-52A5768E0C0E}"/>
              </a:ext>
            </a:extLst>
          </p:cNvPr>
          <p:cNvSpPr txBox="1"/>
          <p:nvPr/>
        </p:nvSpPr>
        <p:spPr>
          <a:xfrm>
            <a:off x="10385848" y="2966033"/>
            <a:ext cx="72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1">
            <a:extLst>
              <a:ext uri="{FF2B5EF4-FFF2-40B4-BE49-F238E27FC236}">
                <a16:creationId xmlns:a16="http://schemas.microsoft.com/office/drawing/2014/main" id="{A834F252-7FB3-56C1-1816-BDAD99FB4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905" y="3183628"/>
            <a:ext cx="45073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18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20A617D3-7318-990C-FC38-DF06AB61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3503" y="4303733"/>
            <a:ext cx="104264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1" name="Rectangle 3">
            <a:extLst>
              <a:ext uri="{FF2B5EF4-FFF2-40B4-BE49-F238E27FC236}">
                <a16:creationId xmlns:a16="http://schemas.microsoft.com/office/drawing/2014/main" id="{15FE3E10-4879-DD97-E527-CB775A4B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153" y="5063907"/>
            <a:ext cx="53469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1750EB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2" name="Rectangle 3">
            <a:extLst>
              <a:ext uri="{FF2B5EF4-FFF2-40B4-BE49-F238E27FC236}">
                <a16:creationId xmlns:a16="http://schemas.microsoft.com/office/drawing/2014/main" id="{5D6AC585-372A-DF22-B160-D5055EED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523" y="4673065"/>
            <a:ext cx="77082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秋雅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6C85096E-8468-A9C9-E28C-09B75EFA60CF}"/>
              </a:ext>
            </a:extLst>
          </p:cNvPr>
          <p:cNvSpPr/>
          <p:nvPr/>
        </p:nvSpPr>
        <p:spPr>
          <a:xfrm>
            <a:off x="174653" y="1553721"/>
            <a:ext cx="3965932" cy="155808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AC6D17-5936-3311-63F3-A61594D57B2D}"/>
              </a:ext>
            </a:extLst>
          </p:cNvPr>
          <p:cNvSpPr/>
          <p:nvPr/>
        </p:nvSpPr>
        <p:spPr>
          <a:xfrm>
            <a:off x="162291" y="4617082"/>
            <a:ext cx="3973825" cy="13690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B692C0B-4748-5B17-117A-7636D1E39C5C}"/>
              </a:ext>
            </a:extLst>
          </p:cNvPr>
          <p:cNvSpPr txBox="1"/>
          <p:nvPr/>
        </p:nvSpPr>
        <p:spPr>
          <a:xfrm>
            <a:off x="4299233" y="5612150"/>
            <a:ext cx="7973854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属于类，与类一起加载一次，在内存中只有一份，可以被类和类的所有对象共享。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188D4DA-CC5E-A8F9-1081-30CAE322BF1B}"/>
              </a:ext>
            </a:extLst>
          </p:cNvPr>
          <p:cNvSpPr txBox="1"/>
          <p:nvPr/>
        </p:nvSpPr>
        <p:spPr>
          <a:xfrm>
            <a:off x="4299233" y="6040771"/>
            <a:ext cx="5973574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属于对象，每个对象中都有一份，只能用对象访问。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BB35E4C-328A-AD80-EF25-6A95ADE90207}"/>
              </a:ext>
            </a:extLst>
          </p:cNvPr>
          <p:cNvSpPr txBox="1"/>
          <p:nvPr/>
        </p:nvSpPr>
        <p:spPr>
          <a:xfrm>
            <a:off x="166231" y="5248573"/>
            <a:ext cx="3989036" cy="14525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类变量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static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实例变量</a:t>
            </a:r>
            <a:r>
              <a:rPr lang="en-US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zh-CN" altLang="en-US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对象变量</a:t>
            </a:r>
            <a:r>
              <a:rPr lang="en-US" altLang="zh-CN" sz="10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07A1CF-BFF5-6C87-6F70-036259141511}"/>
              </a:ext>
            </a:extLst>
          </p:cNvPr>
          <p:cNvSpPr txBox="1"/>
          <p:nvPr/>
        </p:nvSpPr>
        <p:spPr>
          <a:xfrm>
            <a:off x="10374664" y="2980898"/>
            <a:ext cx="72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袁华</a:t>
            </a:r>
            <a:endParaRPr kumimoji="0" lang="zh-CN" altLang="zh-CN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6E8331-6314-7C74-2598-4C5913E7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3281701" cy="474415"/>
          </a:xfrm>
        </p:spPr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修饰成员变量</a:t>
            </a:r>
          </a:p>
        </p:txBody>
      </p:sp>
    </p:spTree>
    <p:extLst>
      <p:ext uri="{BB962C8B-B14F-4D97-AF65-F5344CB8AC3E}">
        <p14:creationId xmlns:p14="http://schemas.microsoft.com/office/powerpoint/2010/main" val="5548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14" grpId="0"/>
      <p:bldP spid="49" grpId="0"/>
      <p:bldP spid="50" grpId="0" animBg="1"/>
      <p:bldP spid="96" grpId="0"/>
      <p:bldP spid="118" grpId="0"/>
      <p:bldP spid="177" grpId="0"/>
      <p:bldP spid="178" grpId="0" animBg="1"/>
      <p:bldP spid="179" grpId="0" animBg="1"/>
      <p:bldP spid="180" grpId="0"/>
      <p:bldP spid="86" grpId="0"/>
      <p:bldP spid="93" grpId="0"/>
      <p:bldP spid="94" grpId="0"/>
      <p:bldP spid="109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3" grpId="0" animBg="1"/>
      <p:bldP spid="66" grpId="0"/>
      <p:bldP spid="67" grpId="0" animBg="1"/>
      <p:bldP spid="85" grpId="0" animBg="1"/>
      <p:bldP spid="89" grpId="0"/>
      <p:bldP spid="92" grpId="0"/>
      <p:bldP spid="92" grpId="1"/>
      <p:bldP spid="39" grpId="0" animBg="1"/>
      <p:bldP spid="39" grpId="1" animBg="1"/>
      <p:bldP spid="97" grpId="0" animBg="1"/>
      <p:bldP spid="97" grpId="1" animBg="1"/>
      <p:bldP spid="103" grpId="0"/>
      <p:bldP spid="103" grpId="1"/>
      <p:bldP spid="107" grpId="0" animBg="1"/>
      <p:bldP spid="108" grpId="0"/>
      <p:bldP spid="110" grpId="0" animBg="1"/>
      <p:bldP spid="72" grpId="0" animBg="1"/>
      <p:bldP spid="111" grpId="0" animBg="1"/>
      <p:bldP spid="112" grpId="0" animBg="1"/>
      <p:bldP spid="122" grpId="0" animBg="1"/>
      <p:bldP spid="122" grpId="1" animBg="1"/>
      <p:bldP spid="70" grpId="0" animBg="1"/>
      <p:bldP spid="70" grpId="1" animBg="1"/>
      <p:bldP spid="77" grpId="0"/>
      <p:bldP spid="79" grpId="0"/>
      <p:bldP spid="81" grpId="0"/>
      <p:bldP spid="8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5415708-1750-5E15-3F81-C564CD4D1577}"/>
              </a:ext>
            </a:extLst>
          </p:cNvPr>
          <p:cNvSpPr txBox="1">
            <a:spLocks/>
          </p:cNvSpPr>
          <p:nvPr/>
        </p:nvSpPr>
        <p:spPr>
          <a:xfrm>
            <a:off x="3872203" y="864889"/>
            <a:ext cx="8547384" cy="482610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叫静态，可以修饰成员变量、成员方法。</a:t>
            </a:r>
            <a:endParaRPr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修饰的成员变量叫什么？ 怎么使用？有啥特点 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类变量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（静态成员变量）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00000"/>
              </a:lnSpc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属于类，与类一起加载一次，在内存中只有一份，会被类的所有对象共享。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、无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修饰的成员变量叫什么？ 怎么使用？有啥特点 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对象变量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属于对象，每个对象中都有一份。   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65AD63-EFB5-0252-808A-41CD1E2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037" y="5607813"/>
            <a:ext cx="1974232" cy="38529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258444A-D29D-20AB-27A0-8512AADA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036" y="3144790"/>
            <a:ext cx="2330848" cy="78925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93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A1FE7D-D1E2-E9F1-F972-2D0F7CDC2C55}"/>
              </a:ext>
            </a:extLst>
          </p:cNvPr>
          <p:cNvSpPr txBox="1"/>
          <p:nvPr/>
        </p:nvSpPr>
        <p:spPr>
          <a:xfrm>
            <a:off x="858595" y="1043587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静态变量的应用场景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DB991A-401D-F561-95E5-C5911941A6C1}"/>
              </a:ext>
            </a:extLst>
          </p:cNvPr>
          <p:cNvSpPr txBox="1"/>
          <p:nvPr/>
        </p:nvSpPr>
        <p:spPr>
          <a:xfrm>
            <a:off x="858595" y="1575215"/>
            <a:ext cx="943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如果某个数据只需要一份，且希望能够被共享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访问、修改），则该数据可以定义成静态变量来记住。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444C86-9BB4-43AF-46A2-8D6501107D72}"/>
              </a:ext>
            </a:extLst>
          </p:cNvPr>
          <p:cNvSpPr txBox="1"/>
          <p:nvPr/>
        </p:nvSpPr>
        <p:spPr>
          <a:xfrm>
            <a:off x="858595" y="213742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案例导学：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D2019C0-7244-8F21-B577-2FB41B8053E7}"/>
              </a:ext>
            </a:extLst>
          </p:cNvPr>
          <p:cNvSpPr txBox="1"/>
          <p:nvPr/>
        </p:nvSpPr>
        <p:spPr>
          <a:xfrm>
            <a:off x="858595" y="2654474"/>
            <a:ext cx="633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系统启动后，要求用户类可以记住自己创建了多少个用户对象了。</a:t>
            </a:r>
          </a:p>
        </p:txBody>
      </p:sp>
      <p:sp>
        <p:nvSpPr>
          <p:cNvPr id="84" name="TextBox 3">
            <a:extLst>
              <a:ext uri="{FF2B5EF4-FFF2-40B4-BE49-F238E27FC236}">
                <a16:creationId xmlns:a16="http://schemas.microsoft.com/office/drawing/2014/main" id="{049E826B-27B5-4443-5AB4-A771B9ADD0FB}"/>
              </a:ext>
            </a:extLst>
          </p:cNvPr>
          <p:cNvSpPr txBox="1"/>
          <p:nvPr/>
        </p:nvSpPr>
        <p:spPr>
          <a:xfrm>
            <a:off x="3073536" y="3327269"/>
            <a:ext cx="2205830" cy="2308324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B8479DC-0A2D-3598-22F3-A71804BF5F9B}"/>
              </a:ext>
            </a:extLst>
          </p:cNvPr>
          <p:cNvSpPr txBox="1"/>
          <p:nvPr/>
        </p:nvSpPr>
        <p:spPr>
          <a:xfrm>
            <a:off x="3153918" y="3627595"/>
            <a:ext cx="2867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静态变量</a:t>
            </a:r>
            <a:b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number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200" dirty="0"/>
          </a:p>
        </p:txBody>
      </p:sp>
      <p:sp>
        <p:nvSpPr>
          <p:cNvPr id="88" name="TextBox 3">
            <a:extLst>
              <a:ext uri="{FF2B5EF4-FFF2-40B4-BE49-F238E27FC236}">
                <a16:creationId xmlns:a16="http://schemas.microsoft.com/office/drawing/2014/main" id="{E2A88FC8-7E9D-7C83-D555-7B05FB14B2EF}"/>
              </a:ext>
            </a:extLst>
          </p:cNvPr>
          <p:cNvSpPr txBox="1"/>
          <p:nvPr/>
        </p:nvSpPr>
        <p:spPr>
          <a:xfrm>
            <a:off x="1217721" y="3319818"/>
            <a:ext cx="1469495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3A3FEF86-FC1D-2E48-9D22-76CABBC40C52}"/>
              </a:ext>
            </a:extLst>
          </p:cNvPr>
          <p:cNvSpPr txBox="1"/>
          <p:nvPr/>
        </p:nvSpPr>
        <p:spPr>
          <a:xfrm>
            <a:off x="1217720" y="3992119"/>
            <a:ext cx="1469496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1" name="TextBox 3">
            <a:extLst>
              <a:ext uri="{FF2B5EF4-FFF2-40B4-BE49-F238E27FC236}">
                <a16:creationId xmlns:a16="http://schemas.microsoft.com/office/drawing/2014/main" id="{4500562E-93BA-F4EC-9056-6481DB6FA6AF}"/>
              </a:ext>
            </a:extLst>
          </p:cNvPr>
          <p:cNvSpPr txBox="1"/>
          <p:nvPr/>
        </p:nvSpPr>
        <p:spPr>
          <a:xfrm>
            <a:off x="1217720" y="4718076"/>
            <a:ext cx="1469496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23EA47C-42DA-A06D-B0EF-22901E56FB2B}"/>
              </a:ext>
            </a:extLst>
          </p:cNvPr>
          <p:cNvSpPr txBox="1"/>
          <p:nvPr/>
        </p:nvSpPr>
        <p:spPr>
          <a:xfrm>
            <a:off x="3153917" y="4262688"/>
            <a:ext cx="1870367" cy="1173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构造器</a:t>
            </a:r>
            <a:br>
              <a:rPr lang="zh-CN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1" dirty="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User()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200" dirty="0" err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User.number</a:t>
            </a:r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++;</a:t>
            </a:r>
            <a:endParaRPr lang="en-US" altLang="zh-CN" sz="1200" dirty="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466CBC-EBB7-81EA-26DB-93F8A93E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静态变量的应用场景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271124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 animBg="1"/>
      <p:bldP spid="87" grpId="0"/>
      <p:bldP spid="88" grpId="0" animBg="1"/>
      <p:bldP spid="90" grpId="0" animBg="1"/>
      <p:bldP spid="91" grpId="0" animBg="1"/>
      <p:bldP spid="9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E16CDD9-132C-43E8-8754-15474D0684AF}"/>
              </a:ext>
            </a:extLst>
          </p:cNvPr>
          <p:cNvSpPr txBox="1"/>
          <p:nvPr/>
        </p:nvSpPr>
        <p:spPr>
          <a:xfrm>
            <a:off x="3865683" y="1247807"/>
            <a:ext cx="7722462" cy="4028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、成员变量有几种？各自在什么情况下定义？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静态变量：数据只需要一份，且需要被共享时（访问，修改）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实例变量：每个对象都要有一份，数据各不同（如：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访问自己类中的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变量，是否可以省略类名不写？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可以的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注意：在某个类中访问其他类里的类变量，必须带类名访问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1604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551799" y="1551314"/>
            <a:ext cx="152784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551799" y="1007781"/>
            <a:ext cx="216867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成员方法的分类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139C96-0A1D-D135-A928-94D808A56909}"/>
              </a:ext>
            </a:extLst>
          </p:cNvPr>
          <p:cNvSpPr txBox="1"/>
          <p:nvPr/>
        </p:nvSpPr>
        <p:spPr>
          <a:xfrm>
            <a:off x="880672" y="2252622"/>
            <a:ext cx="4005900" cy="117064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printHelloWorld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 World!"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 World!"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8346733-4F06-ABFA-AD17-9AB72B944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94" y="2255862"/>
            <a:ext cx="2185736" cy="8969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582B7F42-3205-A63D-FBFF-30F7E65B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94" y="4482369"/>
            <a:ext cx="1974232" cy="385298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382355-C311-E091-A2F9-A949487E00AD}"/>
              </a:ext>
            </a:extLst>
          </p:cNvPr>
          <p:cNvSpPr txBox="1"/>
          <p:nvPr/>
        </p:nvSpPr>
        <p:spPr>
          <a:xfrm>
            <a:off x="880670" y="4482369"/>
            <a:ext cx="4005901" cy="893643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printPass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...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DF0C8-8F71-CD41-9564-3C2836846913}"/>
              </a:ext>
            </a:extLst>
          </p:cNvPr>
          <p:cNvSpPr txBox="1"/>
          <p:nvPr/>
        </p:nvSpPr>
        <p:spPr>
          <a:xfrm>
            <a:off x="551799" y="3751278"/>
            <a:ext cx="1355598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6163975-02DB-C9E3-F1EB-EE6DBFD14F48}"/>
              </a:ext>
            </a:extLst>
          </p:cNvPr>
          <p:cNvSpPr/>
          <p:nvPr/>
        </p:nvSpPr>
        <p:spPr>
          <a:xfrm>
            <a:off x="1538637" y="2336826"/>
            <a:ext cx="541008" cy="23919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10D9A-D712-F3F2-906A-2F81F3C4A02E}"/>
              </a:ext>
            </a:extLst>
          </p:cNvPr>
          <p:cNvSpPr txBox="1"/>
          <p:nvPr/>
        </p:nvSpPr>
        <p:spPr>
          <a:xfrm>
            <a:off x="1769813" y="1726929"/>
            <a:ext cx="359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修饰的成员方法，属于类。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7C9B9A-9F29-BD5E-E06A-B99A048A50DE}"/>
              </a:ext>
            </a:extLst>
          </p:cNvPr>
          <p:cNvSpPr txBox="1"/>
          <p:nvPr/>
        </p:nvSpPr>
        <p:spPr>
          <a:xfrm>
            <a:off x="1769813" y="3923026"/>
            <a:ext cx="612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修饰的成员方法，属于对象。</a:t>
            </a:r>
            <a:endParaRPr lang="zh-CN" altLang="en-US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D859D2-9BFE-893A-C25C-24C8ADB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修饰方法</a:t>
            </a:r>
          </a:p>
        </p:txBody>
      </p:sp>
    </p:spTree>
    <p:extLst>
      <p:ext uri="{BB962C8B-B14F-4D97-AF65-F5344CB8AC3E}">
        <p14:creationId xmlns:p14="http://schemas.microsoft.com/office/powerpoint/2010/main" val="26854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20" grpId="0" animBg="1"/>
      <p:bldP spid="9" grpId="0" animBg="1"/>
      <p:bldP spid="11" grpId="0"/>
      <p:bldP spid="12" grpId="0" animBg="1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F47037-2E78-9999-C7F0-80B4742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0" y="1136494"/>
            <a:ext cx="2373396" cy="5386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58A66B-EF5A-1E1B-9BDA-865DDF6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2" y="1161310"/>
            <a:ext cx="3097763" cy="50841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66F211-13CB-FCDD-532C-F19CB6695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282" y="1992772"/>
            <a:ext cx="5103835" cy="189943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6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   ...	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4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5894C9-0773-50E4-426F-8807FE8E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20" y="4079164"/>
            <a:ext cx="4324350" cy="41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9EDA3A-1EDD-38AA-E6D6-7F249D88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830" y="4798351"/>
            <a:ext cx="5953125" cy="4191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593F616-43BA-6527-D176-32D5AB621FD9}"/>
              </a:ext>
            </a:extLst>
          </p:cNvPr>
          <p:cNvSpPr/>
          <p:nvPr/>
        </p:nvSpPr>
        <p:spPr>
          <a:xfrm>
            <a:off x="4401176" y="2488480"/>
            <a:ext cx="764459" cy="263641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2A7D11-0472-E228-128D-A56355DD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9789">
            <a:off x="5351933" y="2965475"/>
            <a:ext cx="1488133" cy="487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5D1460-ACA0-13FF-AC74-69C2C5B68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778" y="5591373"/>
            <a:ext cx="2027895" cy="430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7E8C6C-A067-1D30-E486-B7ABED7E5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743" y="5676582"/>
            <a:ext cx="982433" cy="2600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9EAAC5-EFCA-CE55-C0E8-77867F202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247" y="5517538"/>
            <a:ext cx="247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5415708-1750-5E15-3F81-C564CD4D1577}"/>
              </a:ext>
            </a:extLst>
          </p:cNvPr>
          <p:cNvSpPr txBox="1">
            <a:spLocks/>
          </p:cNvSpPr>
          <p:nvPr/>
        </p:nvSpPr>
        <p:spPr>
          <a:xfrm>
            <a:off x="3706823" y="1445951"/>
            <a:ext cx="8485177" cy="482610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修饰的成员方法叫什么？ 如何使用？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（类方法）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属于类，可以直接用类名访问，也可以用对象访问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indent="0">
              <a:lnSpc>
                <a:spcPct val="200000"/>
              </a:lnSpc>
              <a:buNone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修饰的成员方法叫什么？ 如何使用？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对象的方法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属于对象，只能用对象访问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65AD63-EFB5-0252-808A-41CD1E2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939" y="4845178"/>
            <a:ext cx="1387147" cy="38529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258444A-D29D-20AB-27A0-8512AADA8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8" y="3069748"/>
            <a:ext cx="2787544" cy="78925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</a:t>
            </a:r>
            <a:r>
              <a:rPr lang="zh-CN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75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14943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E691E48-87F2-4B2B-9C31-8677CE783E89}"/>
              </a:ext>
            </a:extLst>
          </p:cNvPr>
          <p:cNvSpPr txBox="1"/>
          <p:nvPr/>
        </p:nvSpPr>
        <p:spPr>
          <a:xfrm>
            <a:off x="576196" y="871301"/>
            <a:ext cx="8536181" cy="138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静态方法的常见应用场景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做工具类。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5B34CF2-3639-49CE-D45E-C7F7B8F4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3" y="4246061"/>
            <a:ext cx="1862517" cy="1533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DA38EC-DF26-10EA-F7C5-980429AC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96" y="4222694"/>
            <a:ext cx="2141749" cy="1556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DEBA1B7-EB91-518B-0C1C-32288A40DCE3}"/>
              </a:ext>
            </a:extLst>
          </p:cNvPr>
          <p:cNvSpPr txBox="1"/>
          <p:nvPr/>
        </p:nvSpPr>
        <p:spPr>
          <a:xfrm>
            <a:off x="576196" y="1869988"/>
            <a:ext cx="9664560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工具类是什么？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工具类中的方法都是一些静态方法，每个方法用来完成一个功能，以便供给开发人员直接使用。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5B5230-77B8-C1B1-9F65-3A345982717E}"/>
              </a:ext>
            </a:extLst>
          </p:cNvPr>
          <p:cNvSpPr txBox="1"/>
          <p:nvPr/>
        </p:nvSpPr>
        <p:spPr>
          <a:xfrm>
            <a:off x="576196" y="2965029"/>
            <a:ext cx="6125546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使用类方法来设计工具类有啥好处？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提高了代码复用；调用方便，提高了开发效率。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2FF83-C176-D3C1-DF12-E2C43195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03" y="2965029"/>
            <a:ext cx="3846008" cy="297485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Util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boolean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email){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xxxxx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...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4501FA-EA03-3699-C6EE-BE336FF6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4276 -0.0025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-13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9A8048-E31B-A757-630C-D0B18D270B6D}"/>
              </a:ext>
            </a:extLst>
          </p:cNvPr>
          <p:cNvSpPr txBox="1"/>
          <p:nvPr/>
        </p:nvSpPr>
        <p:spPr>
          <a:xfrm>
            <a:off x="588036" y="837103"/>
            <a:ext cx="6158204" cy="18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先设计对象的模板，也就是对象的设计图：类。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通过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new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关键字，每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new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一次类就得到一个新的对象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342900" indent="-3429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28DDD3-53A9-96C7-02C2-7A82F415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面向对象编程快速入门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EC9AC8-0B59-0AA8-CD8B-BD0291099E55}"/>
              </a:ext>
            </a:extLst>
          </p:cNvPr>
          <p:cNvSpPr/>
          <p:nvPr/>
        </p:nvSpPr>
        <p:spPr>
          <a:xfrm>
            <a:off x="739145" y="2417527"/>
            <a:ext cx="1858574" cy="1760494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Star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age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height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</a:rPr>
              <a:t>double </a:t>
            </a:r>
            <a:r>
              <a:rPr lang="zh-CN" altLang="zh-CN" sz="1100" dirty="0">
                <a:solidFill>
                  <a:srgbClr val="871094"/>
                </a:solidFill>
                <a:latin typeface="Consolas" panose="020B0609020204030204" pitchFamily="49" charset="0"/>
              </a:rPr>
              <a:t>weight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72F986B-703D-F966-5DC5-99764B3FE682}"/>
              </a:ext>
            </a:extLst>
          </p:cNvPr>
          <p:cNvSpPr/>
          <p:nvPr/>
        </p:nvSpPr>
        <p:spPr>
          <a:xfrm>
            <a:off x="3335025" y="2417527"/>
            <a:ext cx="3472175" cy="3797007"/>
          </a:xfrm>
          <a:prstGeom prst="round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05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args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 {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创建赵丽颖的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s1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赵丽颖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36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165.0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s1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44.6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创建杨幂的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Star</a:t>
            </a: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对象并设置属性</a:t>
            </a:r>
            <a:b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Star s2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Star();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杨幂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age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37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height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166.5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s2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05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weight 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05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45.0</a:t>
            </a: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CF21D41-2841-EB26-673D-4DD781F6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6" y="1299329"/>
            <a:ext cx="3013688" cy="28528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3D22D0-830D-14F3-D59B-6A35F32F93B1}"/>
              </a:ext>
            </a:extLst>
          </p:cNvPr>
          <p:cNvSpPr txBox="1"/>
          <p:nvPr/>
        </p:nvSpPr>
        <p:spPr>
          <a:xfrm>
            <a:off x="3950375" y="990760"/>
            <a:ext cx="7437888" cy="10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79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实例方法需要创建对象来调用，此时对象只是为了调用方法，对象占内存，这样会浪费内存。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8079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静态方法，直接用类名调用即可，调用方便，也能节省内存。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3E4A52-D4C6-AA8A-3DE8-34423615539B}"/>
              </a:ext>
            </a:extLst>
          </p:cNvPr>
          <p:cNvSpPr txBox="1"/>
          <p:nvPr/>
        </p:nvSpPr>
        <p:spPr>
          <a:xfrm>
            <a:off x="3950375" y="2338797"/>
            <a:ext cx="7000251" cy="144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多学一招：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工具类没有创建对象的需求，建议将工具类的构造器进行私有。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BAABDF-A122-1CFD-5899-B8E14776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为什么工具类中的方法要用静态方法，而不用实例方法？ </a:t>
            </a:r>
            <a:br>
              <a: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1849" y="1447800"/>
            <a:ext cx="7170081" cy="3962399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静态方法有啥应用场景？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可以用来设计工具类。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工具类是什么，有什么好处？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工具类中的方法都是静态方法，每个类方法都是用来完成一个功能的。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提高了代码的复用性；调用方便，提高了开发效率。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为什么工具类要用静态方法，而不是用实例方法？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实例方法需要创建对象来调用，会浪费内存。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工具类定义时有什么要求？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工具类不需要创建对象， 建议将工具类的构造器私有化。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6953949" y="2299514"/>
            <a:ext cx="1429361" cy="2631150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E7272A-13F8-5B31-D739-1571AC56A2CF}"/>
              </a:ext>
            </a:extLst>
          </p:cNvPr>
          <p:cNvSpPr txBox="1"/>
          <p:nvPr/>
        </p:nvSpPr>
        <p:spPr>
          <a:xfrm>
            <a:off x="7781315" y="2299514"/>
            <a:ext cx="2555567" cy="245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</a:rPr>
              <a:t>this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err="1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Javabean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2794386E-967F-BF37-59E2-DCD72962F289}"/>
              </a:ext>
            </a:extLst>
          </p:cNvPr>
          <p:cNvSpPr/>
          <p:nvPr/>
        </p:nvSpPr>
        <p:spPr>
          <a:xfrm>
            <a:off x="8834675" y="3532082"/>
            <a:ext cx="1429361" cy="1928466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0757B5-F233-09C6-522E-A580987745A8}"/>
              </a:ext>
            </a:extLst>
          </p:cNvPr>
          <p:cNvSpPr txBox="1"/>
          <p:nvPr/>
        </p:nvSpPr>
        <p:spPr>
          <a:xfrm>
            <a:off x="9708433" y="3528248"/>
            <a:ext cx="2555567" cy="181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修饰成员变量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静态方法的应用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C00000"/>
                </a:solidFill>
              </a:rPr>
              <a:t>static</a:t>
            </a:r>
            <a:r>
              <a:rPr lang="zh-CN" altLang="en-US" sz="1400" dirty="0">
                <a:solidFill>
                  <a:srgbClr val="C00000"/>
                </a:solidFill>
              </a:rPr>
              <a:t>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3167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4">
            <a:extLst>
              <a:ext uri="{FF2B5EF4-FFF2-40B4-BE49-F238E27FC236}">
                <a16:creationId xmlns:a16="http://schemas.microsoft.com/office/drawing/2014/main" id="{79E28A09-B194-4F6B-AEB3-6886FCF1ED81}"/>
              </a:ext>
            </a:extLst>
          </p:cNvPr>
          <p:cNvSpPr txBox="1"/>
          <p:nvPr/>
        </p:nvSpPr>
        <p:spPr>
          <a:xfrm>
            <a:off x="576196" y="970570"/>
            <a:ext cx="7871073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中可以直接访问静态成员，不可以直接访问实例成员。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实例方法中既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静态成员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，也可以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实例方法中可以出现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关键字，静态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方法中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不可以出现</a:t>
            </a:r>
            <a:r>
              <a:rPr lang="zh-CN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this关键字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  <a:endParaRPr lang="zh-CN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270817D-0076-3E99-6323-FCC7F93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静态方法，实例方法访问相关的几点注意事项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8674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0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8374-2E13-6691-5600-97A3FF89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简易版电影信息展示系统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3E100-30E9-4286-B6A1-4B25D646A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zh-CN" altLang="en-US" sz="1800" b="1" dirty="0"/>
              <a:t>需求</a:t>
            </a:r>
            <a:endParaRPr lang="en-US" altLang="zh-CN" sz="18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展示系统中的全部电影信息</a:t>
            </a:r>
            <a:r>
              <a:rPr lang="en-US" altLang="zh-CN" dirty="0"/>
              <a:t>(</a:t>
            </a:r>
            <a:r>
              <a:rPr lang="zh-CN" altLang="en-US" dirty="0"/>
              <a:t>每部电影展示：名称、价格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允许用户根据电影编号（</a:t>
            </a:r>
            <a:r>
              <a:rPr lang="en-US" altLang="zh-CN" dirty="0"/>
              <a:t>id</a:t>
            </a:r>
            <a:r>
              <a:rPr lang="zh-CN" altLang="en-US" dirty="0"/>
              <a:t>）查询出某个电影的详细信息。</a:t>
            </a:r>
            <a:endParaRPr lang="en-US" altLang="zh-CN" dirty="0"/>
          </a:p>
          <a:p>
            <a:pPr marL="0" indent="0">
              <a:lnSpc>
                <a:spcPct val="250000"/>
              </a:lnSpc>
              <a:buNone/>
            </a:pPr>
            <a:r>
              <a:rPr lang="zh-CN" altLang="en-US" sz="1800" b="1" dirty="0"/>
              <a:t>目标 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使用所学的面向对象编程实现以上</a:t>
            </a:r>
            <a:r>
              <a:rPr lang="en-US" altLang="zh-CN" dirty="0"/>
              <a:t>2</a:t>
            </a:r>
            <a:r>
              <a:rPr lang="zh-CN" altLang="en-US" dirty="0"/>
              <a:t>个需求。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3CD604-2994-8A85-49F5-052D7E9F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" b="20753"/>
          <a:stretch/>
        </p:blipFill>
        <p:spPr>
          <a:xfrm>
            <a:off x="8520921" y="1561381"/>
            <a:ext cx="2858951" cy="4648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92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4A03A0-4BBC-A646-0608-AF9487A8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面向对象的案例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EC225B-E8BC-B5ED-9C14-61646C5E0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请用面向对象编程的方式，存储如下两个学生的信息</a:t>
            </a:r>
            <a:r>
              <a:rPr lang="en-US" altLang="zh-CN" dirty="0"/>
              <a:t>,</a:t>
            </a:r>
            <a:r>
              <a:rPr lang="zh-CN" altLang="en-US" dirty="0"/>
              <a:t>并要求打印出每个学生的总成绩和平均成绩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559AAC-8180-18EE-D627-CA4BDBC6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75" y="1791888"/>
            <a:ext cx="1815422" cy="19652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9B8BDC-8FB3-E66A-8047-B562F4D9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80" y="1826068"/>
            <a:ext cx="1730940" cy="19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05B98A-C011-ADB7-B3AE-E84C95B44F92}"/>
              </a:ext>
            </a:extLst>
          </p:cNvPr>
          <p:cNvSpPr txBox="1"/>
          <p:nvPr/>
        </p:nvSpPr>
        <p:spPr>
          <a:xfrm>
            <a:off x="3342244" y="2473265"/>
            <a:ext cx="1930972" cy="989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sz="1600" b="1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/>
              <a:t>"</a:t>
            </a:r>
            <a:r>
              <a:rPr lang="zh-CN" altLang="en-US" sz="1400" dirty="0"/>
              <a:t>播妞</a:t>
            </a:r>
            <a:r>
              <a:rPr lang="zh-CN" altLang="zh-CN" sz="1400" dirty="0"/>
              <a:t>"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zh-CN" altLang="en-US" sz="1200" b="0" dirty="0">
                <a:solidFill>
                  <a:srgbClr val="0000FF"/>
                </a:solidFill>
              </a:rPr>
              <a:t>语文成绩：</a:t>
            </a:r>
            <a:r>
              <a:rPr lang="en-US" altLang="zh-CN" sz="1200" b="0" dirty="0">
                <a:solidFill>
                  <a:srgbClr val="0000FF"/>
                </a:solidFill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rgbClr val="0000FF"/>
                </a:solidFill>
              </a:rPr>
              <a:t> 数学成绩：</a:t>
            </a:r>
            <a:r>
              <a:rPr lang="en-US" altLang="zh-CN" sz="1200" b="0" dirty="0">
                <a:solidFill>
                  <a:srgbClr val="0000FF"/>
                </a:solidFill>
              </a:rPr>
              <a:t>100</a:t>
            </a:r>
            <a:endParaRPr lang="zh-CN" altLang="en-US" sz="1200" b="0" dirty="0">
              <a:solidFill>
                <a:srgbClr val="0000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4BA25-C30D-7247-8AA8-FBBBA95F7A26}"/>
              </a:ext>
            </a:extLst>
          </p:cNvPr>
          <p:cNvSpPr txBox="1"/>
          <p:nvPr/>
        </p:nvSpPr>
        <p:spPr>
          <a:xfrm>
            <a:off x="7344983" y="2473265"/>
            <a:ext cx="1930972" cy="98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播仔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lang="en-US" altLang="zh-CN" sz="14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语文成绩：</a:t>
            </a:r>
            <a:r>
              <a:rPr lang="en-US" altLang="zh-CN" sz="12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数学成绩：</a:t>
            </a:r>
            <a:r>
              <a:rPr lang="en-US" altLang="zh-CN" sz="12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2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D3517C-2899-9CB0-496D-D9E359B8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36" y="4053826"/>
            <a:ext cx="3120574" cy="4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2803" y="1632344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面向对象快速入门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对象到底是啥？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类的基本语法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8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576196" y="969599"/>
            <a:ext cx="5716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</a:rPr>
              <a:t>对象</a:t>
            </a:r>
            <a:r>
              <a:rPr lang="zh-CN" altLang="en-US" sz="1600" dirty="0"/>
              <a:t>本质上</a:t>
            </a:r>
            <a:r>
              <a:rPr lang="zh-CN" altLang="en-US" sz="1600" dirty="0">
                <a:solidFill>
                  <a:srgbClr val="C00000"/>
                </a:solidFill>
              </a:rPr>
              <a:t>是一种特殊的数据结构（可以理解成一张表）。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2D7D56-5769-1D50-930C-D302EA54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对象到底是啥？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A2680DB4-A1EF-2C46-B6C1-4B1B9AD8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412" y="2563785"/>
            <a:ext cx="5310660" cy="277082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printTotalScore(){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printAverageScore(){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同学的各科平均分是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7BD6875-D6D9-40FA-E8C0-503EE57C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32" y="1938455"/>
            <a:ext cx="2035512" cy="184318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FDF13A4-3FF5-B051-8243-5577CE22C35F}"/>
              </a:ext>
            </a:extLst>
          </p:cNvPr>
          <p:cNvSpPr txBox="1"/>
          <p:nvPr/>
        </p:nvSpPr>
        <p:spPr>
          <a:xfrm>
            <a:off x="630725" y="1773955"/>
            <a:ext cx="4023975" cy="4381712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main(String[] args)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D5E0EA-6FCB-0693-5B3A-E4306512B879}"/>
              </a:ext>
            </a:extLst>
          </p:cNvPr>
          <p:cNvSpPr txBox="1"/>
          <p:nvPr/>
        </p:nvSpPr>
        <p:spPr>
          <a:xfrm>
            <a:off x="1177312" y="2252001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s1.printAverageScore();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0ED64C-CE20-5CB3-CF80-C59981A93FF1}"/>
              </a:ext>
            </a:extLst>
          </p:cNvPr>
          <p:cNvSpPr txBox="1"/>
          <p:nvPr/>
        </p:nvSpPr>
        <p:spPr>
          <a:xfrm>
            <a:off x="1177312" y="3991706"/>
            <a:ext cx="2496013" cy="158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播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仔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  <a:ea typeface="JetBrains Mono"/>
              </a:rPr>
              <a:t>59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.printTotalScore();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s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.printAverageScore();</a:t>
            </a:r>
            <a:endParaRPr lang="zh-CN" altLang="en-US" sz="1100" dirty="0">
              <a:latin typeface="Consolas" panose="020B060902020403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62FBB03-6EE7-2FF7-5407-E109F129D0E2}"/>
              </a:ext>
            </a:extLst>
          </p:cNvPr>
          <p:cNvCxnSpPr>
            <a:cxnSpLocks/>
          </p:cNvCxnSpPr>
          <p:nvPr/>
        </p:nvCxnSpPr>
        <p:spPr>
          <a:xfrm>
            <a:off x="1987960" y="4299003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F268298-9086-BE55-C1FC-7673BE9DDC32}"/>
              </a:ext>
            </a:extLst>
          </p:cNvPr>
          <p:cNvCxnSpPr>
            <a:cxnSpLocks/>
          </p:cNvCxnSpPr>
          <p:nvPr/>
        </p:nvCxnSpPr>
        <p:spPr>
          <a:xfrm>
            <a:off x="2005890" y="2540946"/>
            <a:ext cx="2230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67BEA416-8E21-35F9-5915-0EE7DE63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42" y="2304117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B9E2D2C-A8C0-F852-9BDB-2DCB535E3C14}"/>
              </a:ext>
            </a:extLst>
          </p:cNvPr>
          <p:cNvSpPr txBox="1"/>
          <p:nvPr/>
        </p:nvSpPr>
        <p:spPr>
          <a:xfrm>
            <a:off x="5404048" y="2772260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播妞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0770FD-F7C1-ECE1-F19C-4FAEDEC532D1}"/>
              </a:ext>
            </a:extLst>
          </p:cNvPr>
          <p:cNvSpPr txBox="1"/>
          <p:nvPr/>
        </p:nvSpPr>
        <p:spPr>
          <a:xfrm>
            <a:off x="5404048" y="3117754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F2D4EA-0DCE-63D8-B766-401A8361C338}"/>
              </a:ext>
            </a:extLst>
          </p:cNvPr>
          <p:cNvSpPr txBox="1"/>
          <p:nvPr/>
        </p:nvSpPr>
        <p:spPr>
          <a:xfrm>
            <a:off x="5418543" y="3463249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11BCEB6-0473-A1D7-8C21-44F688974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91" y="4217696"/>
            <a:ext cx="1935648" cy="1752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577D828-3EF1-84CA-8446-45ACFCE65602}"/>
              </a:ext>
            </a:extLst>
          </p:cNvPr>
          <p:cNvSpPr txBox="1"/>
          <p:nvPr/>
        </p:nvSpPr>
        <p:spPr>
          <a:xfrm>
            <a:off x="5353028" y="4679715"/>
            <a:ext cx="98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播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仔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A56D26-52D9-1530-EA5A-B96D025451CB}"/>
              </a:ext>
            </a:extLst>
          </p:cNvPr>
          <p:cNvSpPr txBox="1"/>
          <p:nvPr/>
        </p:nvSpPr>
        <p:spPr>
          <a:xfrm>
            <a:off x="5404047" y="5006547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59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0F7F51A-587A-BCC0-9379-30BD64580F64}"/>
              </a:ext>
            </a:extLst>
          </p:cNvPr>
          <p:cNvSpPr txBox="1"/>
          <p:nvPr/>
        </p:nvSpPr>
        <p:spPr>
          <a:xfrm>
            <a:off x="5353028" y="5334608"/>
            <a:ext cx="737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268B5D-C96A-7201-E125-B1B241381B20}"/>
              </a:ext>
            </a:extLst>
          </p:cNvPr>
          <p:cNvSpPr txBox="1"/>
          <p:nvPr/>
        </p:nvSpPr>
        <p:spPr>
          <a:xfrm>
            <a:off x="9460925" y="2454768"/>
            <a:ext cx="714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4F7D17D-CC0C-A6BF-B4B9-642ACBF23818}"/>
              </a:ext>
            </a:extLst>
          </p:cNvPr>
          <p:cNvSpPr txBox="1"/>
          <p:nvPr/>
        </p:nvSpPr>
        <p:spPr>
          <a:xfrm>
            <a:off x="9312423" y="2804724"/>
            <a:ext cx="1011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358E0EA-EF6A-A0FB-A34C-B39FBD7824FD}"/>
              </a:ext>
            </a:extLst>
          </p:cNvPr>
          <p:cNvSpPr txBox="1"/>
          <p:nvPr/>
        </p:nvSpPr>
        <p:spPr>
          <a:xfrm>
            <a:off x="9464491" y="3138541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CDEEC74-761A-3233-2269-79C27154F45E}"/>
              </a:ext>
            </a:extLst>
          </p:cNvPr>
          <p:cNvSpPr txBox="1"/>
          <p:nvPr/>
        </p:nvSpPr>
        <p:spPr>
          <a:xfrm>
            <a:off x="9464491" y="3427411"/>
            <a:ext cx="721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JetBrains Mono"/>
              </a:rPr>
              <a:t>...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73FD34-891C-0DC9-C0AA-98A23CB809DC}"/>
              </a:ext>
            </a:extLst>
          </p:cNvPr>
          <p:cNvSpPr txBox="1"/>
          <p:nvPr/>
        </p:nvSpPr>
        <p:spPr>
          <a:xfrm>
            <a:off x="6890085" y="1533411"/>
            <a:ext cx="5083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class</a:t>
            </a:r>
            <a:r>
              <a:rPr lang="zh-CN" altLang="en-US" sz="1400" b="1" dirty="0"/>
              <a:t>也就是</a:t>
            </a:r>
            <a:r>
              <a:rPr lang="zh-CN" altLang="en-US" sz="1400" b="1" dirty="0">
                <a:solidFill>
                  <a:srgbClr val="C00000"/>
                </a:solidFill>
              </a:rPr>
              <a:t>类</a:t>
            </a:r>
            <a:r>
              <a:rPr lang="zh-CN" altLang="en-US" sz="1400" b="1" dirty="0"/>
              <a:t>，也</a:t>
            </a:r>
            <a:r>
              <a:rPr lang="zh-CN" altLang="en-US" sz="1400" b="1" dirty="0">
                <a:solidFill>
                  <a:srgbClr val="C00000"/>
                </a:solidFill>
              </a:rPr>
              <a:t>称为对象的设计图</a:t>
            </a:r>
            <a:r>
              <a:rPr lang="zh-CN" altLang="en-US" sz="1400" b="1" dirty="0"/>
              <a:t>（或者</a:t>
            </a:r>
            <a:r>
              <a:rPr lang="zh-CN" altLang="en-US" sz="1400" b="1" dirty="0">
                <a:solidFill>
                  <a:srgbClr val="C00000"/>
                </a:solidFill>
              </a:rPr>
              <a:t>对象的模板</a:t>
            </a:r>
            <a:r>
              <a:rPr lang="zh-CN" altLang="en-US" sz="1400" b="1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4695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 animBg="1"/>
      <p:bldP spid="28" grpId="0" animBg="1"/>
      <p:bldP spid="29" grpId="0"/>
      <p:bldP spid="30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">
            <a:extLst>
              <a:ext uri="{FF2B5EF4-FFF2-40B4-BE49-F238E27FC236}">
                <a16:creationId xmlns:a16="http://schemas.microsoft.com/office/drawing/2014/main" id="{279DA9E4-17F3-41B0-A635-935A3A6B1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30" y="997249"/>
            <a:ext cx="5060640" cy="235532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姓名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语文成绩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数学成绩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printTotalScore()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的各科总分是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printAverageScore()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的各科平均分是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chinese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99C9E26-0708-4411-BC23-6A88333B1B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17805" y="698767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2378FC8-ADF6-4C70-8E1B-C01F92C58768}"/>
              </a:ext>
            </a:extLst>
          </p:cNvPr>
          <p:cNvGrpSpPr>
            <a:grpSpLocks/>
          </p:cNvGrpSpPr>
          <p:nvPr/>
        </p:nvGrpSpPr>
        <p:grpSpPr bwMode="auto">
          <a:xfrm>
            <a:off x="7946683" y="1026250"/>
            <a:ext cx="3998968" cy="3097983"/>
            <a:chOff x="6567270" y="1067231"/>
            <a:chExt cx="2398614" cy="393763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1642DC-7C49-48AE-8800-9B1C82644214}"/>
                </a:ext>
              </a:extLst>
            </p:cNvPr>
            <p:cNvSpPr/>
            <p:nvPr/>
          </p:nvSpPr>
          <p:spPr bwMode="auto">
            <a:xfrm>
              <a:off x="6567270" y="1067231"/>
              <a:ext cx="2398614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026CA07-9DB4-4107-A4BC-810B36615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018" y="4379152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09CE67-6078-4A9B-945D-834F73CF4FAF}"/>
              </a:ext>
            </a:extLst>
          </p:cNvPr>
          <p:cNvGrpSpPr>
            <a:grpSpLocks/>
          </p:cNvGrpSpPr>
          <p:nvPr/>
        </p:nvGrpSpPr>
        <p:grpSpPr bwMode="auto">
          <a:xfrm>
            <a:off x="5537430" y="991166"/>
            <a:ext cx="2117805" cy="3132052"/>
            <a:chOff x="4441895" y="1347668"/>
            <a:chExt cx="1771200" cy="360034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10B7D70-F048-401F-AB54-EEC9024D80C6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TextBox 2">
              <a:extLst>
                <a:ext uri="{FF2B5EF4-FFF2-40B4-BE49-F238E27FC236}">
                  <a16:creationId xmlns:a16="http://schemas.microsoft.com/office/drawing/2014/main" id="{6F994228-C2A3-415C-8AC6-4BC5ABD7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82D61BA-0154-4C4D-A28B-22AFD1F36BF2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EB6A524-0682-43F4-BF44-F16D2D2E093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0F0856F-B7DA-445C-B93E-9B11F726177E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B49702-021B-4E78-B581-22630B994A67}"/>
              </a:ext>
            </a:extLst>
          </p:cNvPr>
          <p:cNvGrpSpPr>
            <a:grpSpLocks/>
          </p:cNvGrpSpPr>
          <p:nvPr/>
        </p:nvGrpSpPr>
        <p:grpSpPr bwMode="auto">
          <a:xfrm>
            <a:off x="6805470" y="4279775"/>
            <a:ext cx="5136522" cy="1841345"/>
            <a:chOff x="745763" y="3579862"/>
            <a:chExt cx="3492212" cy="1400643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984AB6-6D90-4CCA-9F6B-876AD8795F8D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F2D3A51-71B8-4D2F-9701-28E52ACC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763" y="4622269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E4DDCDCE-DAC0-414D-B26E-45BBD632C329}"/>
              </a:ext>
            </a:extLst>
          </p:cNvPr>
          <p:cNvSpPr txBox="1"/>
          <p:nvPr/>
        </p:nvSpPr>
        <p:spPr>
          <a:xfrm>
            <a:off x="8011190" y="4436980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FE9C054F-3C91-4551-ADCD-8A79BB107310}"/>
              </a:ext>
            </a:extLst>
          </p:cNvPr>
          <p:cNvSpPr txBox="1"/>
          <p:nvPr/>
        </p:nvSpPr>
        <p:spPr>
          <a:xfrm>
            <a:off x="5859040" y="1782437"/>
            <a:ext cx="1376411" cy="1938992"/>
          </a:xfrm>
          <a:prstGeom prst="rect">
            <a:avLst/>
          </a:prstGeom>
          <a:solidFill>
            <a:srgbClr val="F9FBF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496E966-9C62-4C0C-A22D-6222A50FD1EE}"/>
              </a:ext>
            </a:extLst>
          </p:cNvPr>
          <p:cNvSpPr txBox="1"/>
          <p:nvPr/>
        </p:nvSpPr>
        <p:spPr>
          <a:xfrm>
            <a:off x="9212926" y="4423647"/>
            <a:ext cx="2648726" cy="1277273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Student.class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name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chinese</a:t>
            </a: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math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printTotalScore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2: 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printAverageScore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858EA5-291E-4763-87C8-AB6A4BC884FE}"/>
              </a:ext>
            </a:extLst>
          </p:cNvPr>
          <p:cNvSpPr/>
          <p:nvPr/>
        </p:nvSpPr>
        <p:spPr>
          <a:xfrm>
            <a:off x="8274732" y="1391282"/>
            <a:ext cx="1567033" cy="224066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65177-6F3A-4AF6-A9C0-F8A2B3649FF4}"/>
              </a:ext>
            </a:extLst>
          </p:cNvPr>
          <p:cNvSpPr txBox="1"/>
          <p:nvPr/>
        </p:nvSpPr>
        <p:spPr>
          <a:xfrm>
            <a:off x="8224583" y="112349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DEDAC62-6912-47E2-B3E6-B3A066C6C30B}"/>
              </a:ext>
            </a:extLst>
          </p:cNvPr>
          <p:cNvSpPr txBox="1"/>
          <p:nvPr/>
        </p:nvSpPr>
        <p:spPr>
          <a:xfrm>
            <a:off x="201023" y="3554837"/>
            <a:ext cx="5046983" cy="257762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Test {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Student s1 =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播妞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chinese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math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9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s1.printTotalScore();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s1.printAverageScore();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Student s2 = </a:t>
            </a:r>
            <a:r>
              <a:rPr lang="zh-CN" altLang="zh-CN" sz="9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Student();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name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播仔</a:t>
            </a:r>
            <a:r>
              <a:rPr lang="zh-CN" altLang="zh-CN" sz="95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chinese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59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</a:t>
            </a:r>
            <a:r>
              <a:rPr lang="zh-CN" altLang="zh-CN" sz="950" b="1" dirty="0">
                <a:solidFill>
                  <a:srgbClr val="660E7A"/>
                </a:solidFill>
                <a:latin typeface="Consolas" panose="020B0609020204030204" pitchFamily="49" charset="0"/>
              </a:rPr>
              <a:t>math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950" dirty="0">
                <a:solidFill>
                  <a:srgbClr val="0000FF"/>
                </a:solidFill>
                <a:latin typeface="Consolas" panose="020B0609020204030204" pitchFamily="49" charset="0"/>
              </a:rPr>
              <a:t>99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s2.printTotalScore();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    s2.printAverageScore();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9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9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AC4835-458B-4531-A6EE-18B0D3625FB4}"/>
              </a:ext>
            </a:extLst>
          </p:cNvPr>
          <p:cNvSpPr txBox="1"/>
          <p:nvPr/>
        </p:nvSpPr>
        <p:spPr>
          <a:xfrm>
            <a:off x="5887485" y="1969631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s1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919643-02C2-493F-926C-BE1038D4BC1A}"/>
              </a:ext>
            </a:extLst>
          </p:cNvPr>
          <p:cNvSpPr/>
          <p:nvPr/>
        </p:nvSpPr>
        <p:spPr>
          <a:xfrm>
            <a:off x="5967534" y="2232010"/>
            <a:ext cx="1008329" cy="36624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B72E095-73B1-4055-8F10-9C1A1B527009}"/>
              </a:ext>
            </a:extLst>
          </p:cNvPr>
          <p:cNvSpPr txBox="1"/>
          <p:nvPr/>
        </p:nvSpPr>
        <p:spPr>
          <a:xfrm>
            <a:off x="8320084" y="1413937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247CD7E-1FF6-4A2C-99D1-10128F6AAAB6}"/>
              </a:ext>
            </a:extLst>
          </p:cNvPr>
          <p:cNvSpPr/>
          <p:nvPr/>
        </p:nvSpPr>
        <p:spPr>
          <a:xfrm>
            <a:off x="8413222" y="1629062"/>
            <a:ext cx="1080410" cy="31087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3B51E3-37D5-4E92-8824-C8BED5F16FC1}"/>
              </a:ext>
            </a:extLst>
          </p:cNvPr>
          <p:cNvSpPr txBox="1"/>
          <p:nvPr/>
        </p:nvSpPr>
        <p:spPr>
          <a:xfrm>
            <a:off x="5810323" y="1471282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DE2609B-B05F-4533-B0A6-13B64CA8341E}"/>
              </a:ext>
            </a:extLst>
          </p:cNvPr>
          <p:cNvSpPr txBox="1"/>
          <p:nvPr/>
        </p:nvSpPr>
        <p:spPr>
          <a:xfrm>
            <a:off x="8495249" y="1658136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null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8A804B-48EE-E87D-56FF-FDB05445799A}"/>
              </a:ext>
            </a:extLst>
          </p:cNvPr>
          <p:cNvSpPr txBox="1"/>
          <p:nvPr/>
        </p:nvSpPr>
        <p:spPr>
          <a:xfrm>
            <a:off x="8315104" y="1993877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8DB9C4F-0E77-436B-1F84-3E963714D1AD}"/>
              </a:ext>
            </a:extLst>
          </p:cNvPr>
          <p:cNvSpPr/>
          <p:nvPr/>
        </p:nvSpPr>
        <p:spPr>
          <a:xfrm>
            <a:off x="8408242" y="2209002"/>
            <a:ext cx="1085390" cy="315289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145437-D836-6EDB-8C9C-CBAE545695C6}"/>
              </a:ext>
            </a:extLst>
          </p:cNvPr>
          <p:cNvSpPr txBox="1"/>
          <p:nvPr/>
        </p:nvSpPr>
        <p:spPr>
          <a:xfrm>
            <a:off x="8490269" y="2238076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2244007-76CB-3895-69A3-A095A3DE72F4}"/>
              </a:ext>
            </a:extLst>
          </p:cNvPr>
          <p:cNvSpPr txBox="1"/>
          <p:nvPr/>
        </p:nvSpPr>
        <p:spPr>
          <a:xfrm>
            <a:off x="8315104" y="2594321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F7D60B0-EACF-10F3-C280-9B77440E8DA0}"/>
              </a:ext>
            </a:extLst>
          </p:cNvPr>
          <p:cNvSpPr/>
          <p:nvPr/>
        </p:nvSpPr>
        <p:spPr>
          <a:xfrm>
            <a:off x="8408242" y="2809446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E0FE7CA-9A97-E5CE-67C5-F20C041B6CBA}"/>
              </a:ext>
            </a:extLst>
          </p:cNvPr>
          <p:cNvSpPr txBox="1"/>
          <p:nvPr/>
        </p:nvSpPr>
        <p:spPr>
          <a:xfrm>
            <a:off x="8487262" y="2837684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F0D5DEE-3CB4-2E46-370F-2E0B481CD8DE}"/>
              </a:ext>
            </a:extLst>
          </p:cNvPr>
          <p:cNvSpPr/>
          <p:nvPr/>
        </p:nvSpPr>
        <p:spPr>
          <a:xfrm>
            <a:off x="189424" y="3724141"/>
            <a:ext cx="5070175" cy="18161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31512E2-94C1-7161-CA1A-C6E1DBB9A59B}"/>
              </a:ext>
            </a:extLst>
          </p:cNvPr>
          <p:cNvSpPr/>
          <p:nvPr/>
        </p:nvSpPr>
        <p:spPr>
          <a:xfrm>
            <a:off x="201022" y="3913998"/>
            <a:ext cx="5046982" cy="1477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9682B4A-3664-2DA7-395F-0EFACB643F52}"/>
              </a:ext>
            </a:extLst>
          </p:cNvPr>
          <p:cNvSpPr/>
          <p:nvPr/>
        </p:nvSpPr>
        <p:spPr>
          <a:xfrm>
            <a:off x="210560" y="4061785"/>
            <a:ext cx="5046983" cy="39673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BA1C40-DC7F-163C-FAA5-75CBAEBF7E9C}"/>
              </a:ext>
            </a:extLst>
          </p:cNvPr>
          <p:cNvCxnSpPr/>
          <p:nvPr/>
        </p:nvCxnSpPr>
        <p:spPr>
          <a:xfrm>
            <a:off x="8264554" y="326983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4562559B-C125-D675-4BCB-350519BC3C98}"/>
              </a:ext>
            </a:extLst>
          </p:cNvPr>
          <p:cNvSpPr txBox="1"/>
          <p:nvPr/>
        </p:nvSpPr>
        <p:spPr>
          <a:xfrm>
            <a:off x="8316337" y="3324005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FCA74B-A830-0C95-5BB7-79913C103638}"/>
              </a:ext>
            </a:extLst>
          </p:cNvPr>
          <p:cNvCxnSpPr>
            <a:cxnSpLocks/>
          </p:cNvCxnSpPr>
          <p:nvPr/>
        </p:nvCxnSpPr>
        <p:spPr>
          <a:xfrm>
            <a:off x="9272417" y="3514777"/>
            <a:ext cx="0" cy="908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02E4D10-2DC1-D8FE-CEC7-5136E1DC719A}"/>
              </a:ext>
            </a:extLst>
          </p:cNvPr>
          <p:cNvCxnSpPr>
            <a:cxnSpLocks/>
          </p:cNvCxnSpPr>
          <p:nvPr/>
        </p:nvCxnSpPr>
        <p:spPr>
          <a:xfrm flipV="1">
            <a:off x="6706073" y="1386574"/>
            <a:ext cx="1568659" cy="661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6EB4C74-773E-0E4D-9ABF-8A69D0E2101B}"/>
              </a:ext>
            </a:extLst>
          </p:cNvPr>
          <p:cNvSpPr txBox="1"/>
          <p:nvPr/>
        </p:nvSpPr>
        <p:spPr>
          <a:xfrm>
            <a:off x="8601961" y="1658135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播妞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AE76A86-BAB9-913E-CDB8-CE91A9DCF42A}"/>
              </a:ext>
            </a:extLst>
          </p:cNvPr>
          <p:cNvSpPr txBox="1"/>
          <p:nvPr/>
        </p:nvSpPr>
        <p:spPr>
          <a:xfrm>
            <a:off x="8674429" y="2247793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D444E7FB-46AF-9A85-B683-94537E630554}"/>
              </a:ext>
            </a:extLst>
          </p:cNvPr>
          <p:cNvSpPr txBox="1"/>
          <p:nvPr/>
        </p:nvSpPr>
        <p:spPr>
          <a:xfrm>
            <a:off x="8656716" y="2847904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100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7C7FE31-B9A5-9894-C090-76273E3FB999}"/>
              </a:ext>
            </a:extLst>
          </p:cNvPr>
          <p:cNvSpPr/>
          <p:nvPr/>
        </p:nvSpPr>
        <p:spPr>
          <a:xfrm>
            <a:off x="201020" y="4458515"/>
            <a:ext cx="5046982" cy="33653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DCB72DF-F239-3AA8-7726-AA7B4D5F1D9D}"/>
              </a:ext>
            </a:extLst>
          </p:cNvPr>
          <p:cNvSpPr txBox="1"/>
          <p:nvPr/>
        </p:nvSpPr>
        <p:spPr>
          <a:xfrm>
            <a:off x="5904522" y="2803354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  s2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0812B0CA-C39F-1AF0-CDA1-2B74CED5F317}"/>
              </a:ext>
            </a:extLst>
          </p:cNvPr>
          <p:cNvSpPr/>
          <p:nvPr/>
        </p:nvSpPr>
        <p:spPr>
          <a:xfrm>
            <a:off x="5984571" y="3065733"/>
            <a:ext cx="1008329" cy="36624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DA8BDD-1731-A1EA-0BB5-E684AAAC87F6}"/>
              </a:ext>
            </a:extLst>
          </p:cNvPr>
          <p:cNvSpPr/>
          <p:nvPr/>
        </p:nvSpPr>
        <p:spPr>
          <a:xfrm>
            <a:off x="10177454" y="1391282"/>
            <a:ext cx="1567033" cy="223144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62154CC-C929-C6D9-BCFE-1C1842C411AD}"/>
              </a:ext>
            </a:extLst>
          </p:cNvPr>
          <p:cNvSpPr txBox="1"/>
          <p:nvPr/>
        </p:nvSpPr>
        <p:spPr>
          <a:xfrm>
            <a:off x="10127305" y="112349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618A406-E68D-331E-5925-F899ACAB383A}"/>
              </a:ext>
            </a:extLst>
          </p:cNvPr>
          <p:cNvSpPr txBox="1"/>
          <p:nvPr/>
        </p:nvSpPr>
        <p:spPr>
          <a:xfrm>
            <a:off x="10222806" y="1413937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C228277A-468A-6819-4F5C-ACF22367D1D4}"/>
              </a:ext>
            </a:extLst>
          </p:cNvPr>
          <p:cNvSpPr/>
          <p:nvPr/>
        </p:nvSpPr>
        <p:spPr>
          <a:xfrm>
            <a:off x="10315944" y="1629062"/>
            <a:ext cx="1080410" cy="32407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95DFDE2-4F4B-B2C8-DE5E-811FFFDCEE18}"/>
              </a:ext>
            </a:extLst>
          </p:cNvPr>
          <p:cNvSpPr txBox="1"/>
          <p:nvPr/>
        </p:nvSpPr>
        <p:spPr>
          <a:xfrm>
            <a:off x="10397971" y="1658136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null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AE1E9733-C105-4929-EEFB-2FEB8D98F9E5}"/>
              </a:ext>
            </a:extLst>
          </p:cNvPr>
          <p:cNvSpPr txBox="1"/>
          <p:nvPr/>
        </p:nvSpPr>
        <p:spPr>
          <a:xfrm>
            <a:off x="10217826" y="1993877"/>
            <a:ext cx="1178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chinese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2F7D2536-4CEE-C5A1-2450-C666232CC6C1}"/>
              </a:ext>
            </a:extLst>
          </p:cNvPr>
          <p:cNvSpPr/>
          <p:nvPr/>
        </p:nvSpPr>
        <p:spPr>
          <a:xfrm>
            <a:off x="10310964" y="2209002"/>
            <a:ext cx="1085390" cy="30579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104F13-FF83-C0E1-A0B9-B0269B2C46B9}"/>
              </a:ext>
            </a:extLst>
          </p:cNvPr>
          <p:cNvSpPr txBox="1"/>
          <p:nvPr/>
        </p:nvSpPr>
        <p:spPr>
          <a:xfrm>
            <a:off x="10392991" y="2238076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95034560-4875-AD47-FEFA-DB035B6FBA6D}"/>
              </a:ext>
            </a:extLst>
          </p:cNvPr>
          <p:cNvSpPr txBox="1"/>
          <p:nvPr/>
        </p:nvSpPr>
        <p:spPr>
          <a:xfrm>
            <a:off x="10217826" y="2594321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math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47F639B9-D3EC-1B64-FAC8-D88025C33B02}"/>
              </a:ext>
            </a:extLst>
          </p:cNvPr>
          <p:cNvSpPr/>
          <p:nvPr/>
        </p:nvSpPr>
        <p:spPr>
          <a:xfrm>
            <a:off x="10310964" y="2809446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ED5105-CEDC-797D-1686-FBEF0A183DD2}"/>
              </a:ext>
            </a:extLst>
          </p:cNvPr>
          <p:cNvSpPr txBox="1"/>
          <p:nvPr/>
        </p:nvSpPr>
        <p:spPr>
          <a:xfrm>
            <a:off x="10389984" y="2837684"/>
            <a:ext cx="55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0.0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DE2CF629-59D4-7613-9598-595B8D38007E}"/>
              </a:ext>
            </a:extLst>
          </p:cNvPr>
          <p:cNvCxnSpPr/>
          <p:nvPr/>
        </p:nvCxnSpPr>
        <p:spPr>
          <a:xfrm>
            <a:off x="10167276" y="3269832"/>
            <a:ext cx="15670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2D107CBA-BD7E-BF89-96E7-3DB56B7DBF02}"/>
              </a:ext>
            </a:extLst>
          </p:cNvPr>
          <p:cNvCxnSpPr>
            <a:cxnSpLocks/>
            <a:stCxn id="86" idx="2"/>
          </p:cNvCxnSpPr>
          <p:nvPr/>
        </p:nvCxnSpPr>
        <p:spPr>
          <a:xfrm flipH="1">
            <a:off x="9313227" y="3545636"/>
            <a:ext cx="1631135" cy="8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7CA9FBE2-036B-46B3-24B8-6B6687B20908}"/>
              </a:ext>
            </a:extLst>
          </p:cNvPr>
          <p:cNvCxnSpPr>
            <a:cxnSpLocks/>
          </p:cNvCxnSpPr>
          <p:nvPr/>
        </p:nvCxnSpPr>
        <p:spPr>
          <a:xfrm flipV="1">
            <a:off x="6754790" y="1408961"/>
            <a:ext cx="3422664" cy="1425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>
            <a:extLst>
              <a:ext uri="{FF2B5EF4-FFF2-40B4-BE49-F238E27FC236}">
                <a16:creationId xmlns:a16="http://schemas.microsoft.com/office/drawing/2014/main" id="{D7A74BEB-5558-13EB-FE92-CDE9B0E2ED7B}"/>
              </a:ext>
            </a:extLst>
          </p:cNvPr>
          <p:cNvSpPr txBox="1"/>
          <p:nvPr/>
        </p:nvSpPr>
        <p:spPr>
          <a:xfrm>
            <a:off x="10504683" y="1658135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“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播</a:t>
            </a:r>
            <a:r>
              <a:rPr lang="zh-CN" altLang="en-US" sz="1200" b="1" dirty="0">
                <a:solidFill>
                  <a:srgbClr val="008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仔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D326FCBC-ECD9-1979-3A28-6B17F75E10F4}"/>
              </a:ext>
            </a:extLst>
          </p:cNvPr>
          <p:cNvSpPr txBox="1"/>
          <p:nvPr/>
        </p:nvSpPr>
        <p:spPr>
          <a:xfrm>
            <a:off x="10577151" y="2247793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59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D83ABE2A-9660-2E1B-444D-24D0C180BC54}"/>
              </a:ext>
            </a:extLst>
          </p:cNvPr>
          <p:cNvSpPr txBox="1"/>
          <p:nvPr/>
        </p:nvSpPr>
        <p:spPr>
          <a:xfrm>
            <a:off x="10559438" y="2847904"/>
            <a:ext cx="64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FF"/>
                </a:solidFill>
                <a:latin typeface="Arial Unicode MS"/>
                <a:ea typeface="JetBrains Mono"/>
              </a:rPr>
              <a:t>99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2093546D-E677-221A-EE94-6CC3A7104355}"/>
              </a:ext>
            </a:extLst>
          </p:cNvPr>
          <p:cNvSpPr/>
          <p:nvPr/>
        </p:nvSpPr>
        <p:spPr>
          <a:xfrm>
            <a:off x="179138" y="4916783"/>
            <a:ext cx="5046983" cy="13217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6840105-741C-516F-4E1C-F88D18EB572D}"/>
              </a:ext>
            </a:extLst>
          </p:cNvPr>
          <p:cNvSpPr/>
          <p:nvPr/>
        </p:nvSpPr>
        <p:spPr>
          <a:xfrm>
            <a:off x="162789" y="5060680"/>
            <a:ext cx="5046983" cy="41358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4A41663C-0FE4-BDA8-E89E-59AD617EA14E}"/>
              </a:ext>
            </a:extLst>
          </p:cNvPr>
          <p:cNvSpPr/>
          <p:nvPr/>
        </p:nvSpPr>
        <p:spPr>
          <a:xfrm>
            <a:off x="162789" y="5487418"/>
            <a:ext cx="5046982" cy="27428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D34D59C-42BC-DB82-3751-F36212C7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568" y="4369755"/>
            <a:ext cx="1623370" cy="225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0F2AB8-75FF-9BB9-7E76-720F446C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568" y="4742002"/>
            <a:ext cx="1757256" cy="21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59E202D-D077-06A7-CDA6-0C00376A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568" y="5238784"/>
            <a:ext cx="1598268" cy="2343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381A428-4667-D139-447B-5F2A40FF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568" y="5597406"/>
            <a:ext cx="1656843" cy="2343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3E188191-AC59-7ECD-A91A-A5CBAC0584CE}"/>
              </a:ext>
            </a:extLst>
          </p:cNvPr>
          <p:cNvSpPr txBox="1"/>
          <p:nvPr/>
        </p:nvSpPr>
        <p:spPr>
          <a:xfrm>
            <a:off x="10220615" y="3314804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CA3CD25-B21F-CA4B-DD76-7D65966EC475}"/>
              </a:ext>
            </a:extLst>
          </p:cNvPr>
          <p:cNvSpPr txBox="1"/>
          <p:nvPr/>
        </p:nvSpPr>
        <p:spPr>
          <a:xfrm>
            <a:off x="8226275" y="1121536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0x4f3f5b24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5B6EED6-46D2-141A-BE6A-C8BF2D0E94CC}"/>
              </a:ext>
            </a:extLst>
          </p:cNvPr>
          <p:cNvSpPr txBox="1"/>
          <p:nvPr/>
        </p:nvSpPr>
        <p:spPr>
          <a:xfrm>
            <a:off x="10136645" y="1128402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0x15aeb7ab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4126767-21FD-6AEA-632A-F855FA69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3737719" cy="474415"/>
          </a:xfrm>
        </p:spPr>
        <p:txBody>
          <a:bodyPr/>
          <a:lstStyle/>
          <a:p>
            <a:r>
              <a:rPr lang="zh-CN" altLang="en-US" dirty="0"/>
              <a:t>对象在计算机中是啥？</a:t>
            </a:r>
          </a:p>
        </p:txBody>
      </p:sp>
    </p:spTree>
    <p:extLst>
      <p:ext uri="{BB962C8B-B14F-4D97-AF65-F5344CB8AC3E}">
        <p14:creationId xmlns:p14="http://schemas.microsoft.com/office/powerpoint/2010/main" val="27204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0.18672 0.17153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856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33893 0.29537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14769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8" grpId="0" animBg="1"/>
      <p:bldP spid="14" grpId="0"/>
      <p:bldP spid="14" grpId="1"/>
      <p:bldP spid="49" grpId="0"/>
      <p:bldP spid="50" grpId="0" animBg="1"/>
      <p:bldP spid="88" grpId="0"/>
      <p:bldP spid="89" grpId="0" animBg="1"/>
      <p:bldP spid="96" grpId="0"/>
      <p:bldP spid="99" grpId="0"/>
      <p:bldP spid="99" grpId="1"/>
      <p:bldP spid="78" grpId="0"/>
      <p:bldP spid="79" grpId="0" animBg="1"/>
      <p:bldP spid="80" grpId="0"/>
      <p:bldP spid="80" grpId="1"/>
      <p:bldP spid="82" grpId="0"/>
      <p:bldP spid="84" grpId="0" animBg="1"/>
      <p:bldP spid="85" grpId="0"/>
      <p:bldP spid="85" grpId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8" grpId="0"/>
      <p:bldP spid="127" grpId="0"/>
      <p:bldP spid="128" grpId="0"/>
      <p:bldP spid="131" grpId="0"/>
      <p:bldP spid="132" grpId="0" animBg="1"/>
      <p:bldP spid="132" grpId="1" animBg="1"/>
      <p:bldP spid="177" grpId="0"/>
      <p:bldP spid="178" grpId="0" animBg="1"/>
      <p:bldP spid="179" grpId="0" animBg="1"/>
      <p:bldP spid="180" grpId="0"/>
      <p:bldP spid="180" grpId="1"/>
      <p:bldP spid="181" grpId="0"/>
      <p:bldP spid="182" grpId="0" animBg="1"/>
      <p:bldP spid="183" grpId="0"/>
      <p:bldP spid="183" grpId="1"/>
      <p:bldP spid="184" grpId="0"/>
      <p:bldP spid="185" grpId="0" animBg="1"/>
      <p:bldP spid="186" grpId="0"/>
      <p:bldP spid="186" grpId="1"/>
      <p:bldP spid="187" grpId="0"/>
      <p:bldP spid="188" grpId="0" animBg="1"/>
      <p:bldP spid="189" grpId="0"/>
      <p:bldP spid="189" grpId="1"/>
      <p:bldP spid="194" grpId="0"/>
      <p:bldP spid="195" grpId="0"/>
      <p:bldP spid="196" grpId="0"/>
      <p:bldP spid="200" grpId="0" animBg="1"/>
      <p:bldP spid="200" grpId="1" animBg="1"/>
      <p:bldP spid="201" grpId="0" animBg="1"/>
      <p:bldP spid="201" grpId="1" animBg="1"/>
      <p:bldP spid="203" grpId="0" animBg="1"/>
      <p:bldP spid="203" grpId="1" animBg="1"/>
      <p:bldP spid="86" grpId="0"/>
      <p:bldP spid="93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81090EC-9A17-A07A-2FA5-274DC4D8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85" y="1629967"/>
            <a:ext cx="5219603" cy="4019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26662DB-FC43-4C5F-076E-B553210A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20" y="2377545"/>
            <a:ext cx="2401343" cy="2277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594538-1D84-6E7D-C455-600B1444554F}"/>
              </a:ext>
            </a:extLst>
          </p:cNvPr>
          <p:cNvSpPr txBox="1"/>
          <p:nvPr/>
        </p:nvSpPr>
        <p:spPr>
          <a:xfrm>
            <a:off x="5227016" y="3051649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4358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38A496-2AF1-18A6-E11E-2433DAAD6625}"/>
              </a:ext>
            </a:extLst>
          </p:cNvPr>
          <p:cNvSpPr txBox="1"/>
          <p:nvPr/>
        </p:nvSpPr>
        <p:spPr>
          <a:xfrm>
            <a:off x="5227016" y="3362545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华为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E4632D-BDF4-11D5-3A25-EFA8A070A1F8}"/>
              </a:ext>
            </a:extLst>
          </p:cNvPr>
          <p:cNvSpPr txBox="1"/>
          <p:nvPr/>
        </p:nvSpPr>
        <p:spPr>
          <a:xfrm>
            <a:off x="5227016" y="3723734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2000+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2D262-FCAC-9ADD-70B3-0B27CB4ECB26}"/>
              </a:ext>
            </a:extLst>
          </p:cNvPr>
          <p:cNvSpPr txBox="1"/>
          <p:nvPr/>
        </p:nvSpPr>
        <p:spPr>
          <a:xfrm>
            <a:off x="5358653" y="403151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6090AE-47FD-407D-4EA0-8EB945D9FBB2}"/>
              </a:ext>
            </a:extLst>
          </p:cNvPr>
          <p:cNvSpPr txBox="1"/>
          <p:nvPr/>
        </p:nvSpPr>
        <p:spPr>
          <a:xfrm>
            <a:off x="5348369" y="4343417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061CD4-FAB5-679B-23AF-E0256CB68556}"/>
              </a:ext>
            </a:extLst>
          </p:cNvPr>
          <p:cNvSpPr txBox="1"/>
          <p:nvPr/>
        </p:nvSpPr>
        <p:spPr>
          <a:xfrm>
            <a:off x="5315468" y="2716661"/>
            <a:ext cx="737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0ADE4EE-1830-FF33-A812-2FD1DFC4A06F}"/>
              </a:ext>
            </a:extLst>
          </p:cNvPr>
          <p:cNvCxnSpPr/>
          <p:nvPr/>
        </p:nvCxnSpPr>
        <p:spPr>
          <a:xfrm>
            <a:off x="3021574" y="3369919"/>
            <a:ext cx="486618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9094803-365D-7F1D-40E3-B63D0A59B72F}"/>
              </a:ext>
            </a:extLst>
          </p:cNvPr>
          <p:cNvCxnSpPr/>
          <p:nvPr/>
        </p:nvCxnSpPr>
        <p:spPr>
          <a:xfrm>
            <a:off x="6052815" y="3362545"/>
            <a:ext cx="486618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39F64B4-012F-28B0-0D6F-A5DB7BC3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面向对象编程是啥？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30D50B-86FB-29AE-0FC5-AD978CA4F7DE}"/>
              </a:ext>
            </a:extLst>
          </p:cNvPr>
          <p:cNvSpPr txBox="1"/>
          <p:nvPr/>
        </p:nvSpPr>
        <p:spPr>
          <a:xfrm>
            <a:off x="182470" y="868969"/>
            <a:ext cx="616482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33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万物皆对象，谁的数据谁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</a:t>
            </a:r>
            <a:r>
              <a:rPr lang="zh-CN" altLang="en-US" sz="18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9670E2-2942-B3C1-F619-DE8CB326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2" y="2643005"/>
            <a:ext cx="2569524" cy="13449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7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10783</TotalTime>
  <Words>4622</Words>
  <Application>Microsoft Office PowerPoint</Application>
  <PresentationFormat>宽屏</PresentationFormat>
  <Paragraphs>517</Paragraphs>
  <Slides>47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47</vt:i4>
      </vt:variant>
    </vt:vector>
  </HeadingPairs>
  <TitlesOfParts>
    <vt:vector size="71" baseType="lpstr">
      <vt:lpstr>Alibaba PuHuiTi B</vt:lpstr>
      <vt:lpstr>Alibaba PuHuiTi Medium</vt:lpstr>
      <vt:lpstr>Alibaba PuHuiTi R</vt:lpstr>
      <vt:lpstr>Arial Unicode MS</vt:lpstr>
      <vt:lpstr>阿里巴巴普惠体</vt:lpstr>
      <vt:lpstr>阿里巴巴普惠体 Heavy</vt:lpstr>
      <vt:lpstr>阿里巴巴普惠体 Medium</vt:lpstr>
      <vt:lpstr>等线</vt:lpstr>
      <vt:lpstr>方正清刻本悦宋简体</vt:lpstr>
      <vt:lpstr>楷体</vt:lpstr>
      <vt:lpstr>思源黑体 CN Bold</vt:lpstr>
      <vt:lpstr>宋体</vt:lpstr>
      <vt:lpstr>Microsoft YaHei</vt:lpstr>
      <vt:lpstr>Microsoft YaHei</vt:lpstr>
      <vt:lpstr>Arial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程序里的数据存储</vt:lpstr>
      <vt:lpstr>PowerPoint 演示文稿</vt:lpstr>
      <vt:lpstr>啥是对象？</vt:lpstr>
      <vt:lpstr>面向对象编程快速入门</vt:lpstr>
      <vt:lpstr>面向对象的案例</vt:lpstr>
      <vt:lpstr>PowerPoint 演示文稿</vt:lpstr>
      <vt:lpstr>对象到底是啥？</vt:lpstr>
      <vt:lpstr>对象在计算机中是啥？</vt:lpstr>
      <vt:lpstr>面向对象编程是啥？</vt:lpstr>
      <vt:lpstr>面向对象编程是啥？</vt:lpstr>
      <vt:lpstr>PowerPoint 演示文稿</vt:lpstr>
      <vt:lpstr>PowerPoint 演示文稿</vt:lpstr>
      <vt:lpstr>类的成分：构造器</vt:lpstr>
      <vt:lpstr>PowerPoint 演示文稿</vt:lpstr>
      <vt:lpstr>PowerPoint 演示文稿</vt:lpstr>
      <vt:lpstr>this关键字是啥</vt:lpstr>
      <vt:lpstr>this有啥应用场景</vt:lpstr>
      <vt:lpstr>PowerPoint 演示文稿</vt:lpstr>
      <vt:lpstr>PowerPoint 演示文稿</vt:lpstr>
      <vt:lpstr>什么是封装？</vt:lpstr>
      <vt:lpstr>封装的设计要求</vt:lpstr>
      <vt:lpstr>封装的设计要求</vt:lpstr>
      <vt:lpstr>PowerPoint 演示文稿</vt:lpstr>
      <vt:lpstr>PowerPoint 演示文稿</vt:lpstr>
      <vt:lpstr>什么是实体类？</vt:lpstr>
      <vt:lpstr>什么是实体类？</vt:lpstr>
      <vt:lpstr>PowerPoint 演示文稿</vt:lpstr>
      <vt:lpstr>PowerPoint 演示文稿</vt:lpstr>
      <vt:lpstr>static关键字</vt:lpstr>
      <vt:lpstr>static修饰成员变量</vt:lpstr>
      <vt:lpstr>PowerPoint 演示文稿</vt:lpstr>
      <vt:lpstr>静态变量的应用场景</vt:lpstr>
      <vt:lpstr>PowerPoint 演示文稿</vt:lpstr>
      <vt:lpstr>PowerPoint 演示文稿</vt:lpstr>
      <vt:lpstr>static修饰方法</vt:lpstr>
      <vt:lpstr>PowerPoint 演示文稿</vt:lpstr>
      <vt:lpstr>PowerPoint 演示文稿</vt:lpstr>
      <vt:lpstr>PowerPoint 演示文稿</vt:lpstr>
      <vt:lpstr>静态方法的</vt:lpstr>
      <vt:lpstr>为什么工具类中的方法要用静态方法，而不用实例方法？  </vt:lpstr>
      <vt:lpstr>PowerPoint 演示文稿</vt:lpstr>
      <vt:lpstr>PowerPoint 演示文稿</vt:lpstr>
      <vt:lpstr>静态方法，实例方法访问相关的几点注意事项</vt:lpstr>
      <vt:lpstr>PowerPoint 演示文稿</vt:lpstr>
      <vt:lpstr>简易版电影信息展示系统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731</cp:revision>
  <cp:lastPrinted>2022-05-29T16:00:00Z</cp:lastPrinted>
  <dcterms:created xsi:type="dcterms:W3CDTF">2022-05-29T16:00:00Z</dcterms:created>
  <dcterms:modified xsi:type="dcterms:W3CDTF">2024-07-05T00:49:36Z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